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handoutMasterIdLst>
    <p:handoutMasterId r:id="rId25"/>
  </p:handoutMasterIdLst>
  <p:sldIdLst>
    <p:sldId id="256" r:id="rId2"/>
    <p:sldId id="257" r:id="rId3"/>
    <p:sldId id="278" r:id="rId4"/>
    <p:sldId id="258" r:id="rId5"/>
    <p:sldId id="277" r:id="rId6"/>
    <p:sldId id="273" r:id="rId7"/>
    <p:sldId id="274" r:id="rId8"/>
    <p:sldId id="275" r:id="rId9"/>
    <p:sldId id="276" r:id="rId10"/>
    <p:sldId id="271" r:id="rId11"/>
    <p:sldId id="265" r:id="rId12"/>
    <p:sldId id="266" r:id="rId13"/>
    <p:sldId id="267" r:id="rId14"/>
    <p:sldId id="268" r:id="rId15"/>
    <p:sldId id="269" r:id="rId16"/>
    <p:sldId id="270" r:id="rId17"/>
    <p:sldId id="285" r:id="rId18"/>
    <p:sldId id="281" r:id="rId19"/>
    <p:sldId id="282" r:id="rId20"/>
    <p:sldId id="283" r:id="rId21"/>
    <p:sldId id="284" r:id="rId22"/>
    <p:sldId id="263" r:id="rId23"/>
    <p:sldId id="26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701" autoAdjust="0"/>
  </p:normalViewPr>
  <p:slideViewPr>
    <p:cSldViewPr>
      <p:cViewPr>
        <p:scale>
          <a:sx n="70" d="100"/>
          <a:sy n="70" d="100"/>
        </p:scale>
        <p:origin x="-1374"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4F21C74-65A0-4744-9B6D-C1C54C27893F}" type="datetimeFigureOut">
              <a:rPr lang="en-US" smtClean="0"/>
              <a:t>12/13/2014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39B168A-F2E5-4081-99AF-1B6D7C75E948}" type="slidenum">
              <a:rPr lang="en-US" smtClean="0"/>
              <a:t>‹#›</a:t>
            </a:fld>
            <a:endParaRPr lang="en-US"/>
          </a:p>
        </p:txBody>
      </p:sp>
    </p:spTree>
    <p:extLst>
      <p:ext uri="{BB962C8B-B14F-4D97-AF65-F5344CB8AC3E}">
        <p14:creationId xmlns:p14="http://schemas.microsoft.com/office/powerpoint/2010/main" val="330886745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DC8A5A7-7EB6-4F77-8C07-9E30228DA959}" type="datetimeFigureOut">
              <a:rPr lang="en-US" smtClean="0"/>
              <a:t>12/13/2014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D45A4-395E-474A-B2D8-0E2B521CDB76}"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3766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C8A5A7-7EB6-4F77-8C07-9E30228DA959}" type="datetimeFigureOut">
              <a:rPr lang="en-US" smtClean="0"/>
              <a:t>12/13/2014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D45A4-395E-474A-B2D8-0E2B521CDB76}" type="slidenum">
              <a:rPr lang="en-US" smtClean="0"/>
              <a:t>‹#›</a:t>
            </a:fld>
            <a:endParaRPr lang="en-US"/>
          </a:p>
        </p:txBody>
      </p:sp>
    </p:spTree>
    <p:extLst>
      <p:ext uri="{BB962C8B-B14F-4D97-AF65-F5344CB8AC3E}">
        <p14:creationId xmlns:p14="http://schemas.microsoft.com/office/powerpoint/2010/main" val="2284122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C8A5A7-7EB6-4F77-8C07-9E30228DA959}" type="datetimeFigureOut">
              <a:rPr lang="en-US" smtClean="0"/>
              <a:t>12/13/2014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D45A4-395E-474A-B2D8-0E2B521CDB76}" type="slidenum">
              <a:rPr lang="en-US" smtClean="0"/>
              <a:t>‹#›</a:t>
            </a:fld>
            <a:endParaRPr lang="en-US"/>
          </a:p>
        </p:txBody>
      </p:sp>
    </p:spTree>
    <p:extLst>
      <p:ext uri="{BB962C8B-B14F-4D97-AF65-F5344CB8AC3E}">
        <p14:creationId xmlns:p14="http://schemas.microsoft.com/office/powerpoint/2010/main" val="3115912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C8A5A7-7EB6-4F77-8C07-9E30228DA959}" type="datetimeFigureOut">
              <a:rPr lang="en-US" smtClean="0"/>
              <a:t>12/13/2014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D45A4-395E-474A-B2D8-0E2B521CDB76}" type="slidenum">
              <a:rPr lang="en-US" smtClean="0"/>
              <a:t>‹#›</a:t>
            </a:fld>
            <a:endParaRPr lang="en-US"/>
          </a:p>
        </p:txBody>
      </p:sp>
    </p:spTree>
    <p:extLst>
      <p:ext uri="{BB962C8B-B14F-4D97-AF65-F5344CB8AC3E}">
        <p14:creationId xmlns:p14="http://schemas.microsoft.com/office/powerpoint/2010/main" val="1964705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C8A5A7-7EB6-4F77-8C07-9E30228DA959}" type="datetimeFigureOut">
              <a:rPr lang="en-US" smtClean="0"/>
              <a:t>12/13/2014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D45A4-395E-474A-B2D8-0E2B521CDB76}"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2377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DC8A5A7-7EB6-4F77-8C07-9E30228DA959}" type="datetimeFigureOut">
              <a:rPr lang="en-US" smtClean="0"/>
              <a:t>12/13/2014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5D45A4-395E-474A-B2D8-0E2B521CDB76}" type="slidenum">
              <a:rPr lang="en-US" smtClean="0"/>
              <a:t>‹#›</a:t>
            </a:fld>
            <a:endParaRPr lang="en-US"/>
          </a:p>
        </p:txBody>
      </p:sp>
    </p:spTree>
    <p:extLst>
      <p:ext uri="{BB962C8B-B14F-4D97-AF65-F5344CB8AC3E}">
        <p14:creationId xmlns:p14="http://schemas.microsoft.com/office/powerpoint/2010/main" val="2523317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DC8A5A7-7EB6-4F77-8C07-9E30228DA959}" type="datetimeFigureOut">
              <a:rPr lang="en-US" smtClean="0"/>
              <a:t>12/13/2014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5D45A4-395E-474A-B2D8-0E2B521CDB76}" type="slidenum">
              <a:rPr lang="en-US" smtClean="0"/>
              <a:t>‹#›</a:t>
            </a:fld>
            <a:endParaRPr lang="en-US"/>
          </a:p>
        </p:txBody>
      </p:sp>
    </p:spTree>
    <p:extLst>
      <p:ext uri="{BB962C8B-B14F-4D97-AF65-F5344CB8AC3E}">
        <p14:creationId xmlns:p14="http://schemas.microsoft.com/office/powerpoint/2010/main" val="3218316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DC8A5A7-7EB6-4F77-8C07-9E30228DA959}" type="datetimeFigureOut">
              <a:rPr lang="en-US" smtClean="0"/>
              <a:t>12/13/2014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5D45A4-395E-474A-B2D8-0E2B521CDB76}" type="slidenum">
              <a:rPr lang="en-US" smtClean="0"/>
              <a:t>‹#›</a:t>
            </a:fld>
            <a:endParaRPr lang="en-US"/>
          </a:p>
        </p:txBody>
      </p:sp>
    </p:spTree>
    <p:extLst>
      <p:ext uri="{BB962C8B-B14F-4D97-AF65-F5344CB8AC3E}">
        <p14:creationId xmlns:p14="http://schemas.microsoft.com/office/powerpoint/2010/main" val="1614111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DC8A5A7-7EB6-4F77-8C07-9E30228DA959}" type="datetimeFigureOut">
              <a:rPr lang="en-US" smtClean="0"/>
              <a:t>12/13/2014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9D5D45A4-395E-474A-B2D8-0E2B521CDB76}" type="slidenum">
              <a:rPr lang="en-US" smtClean="0"/>
              <a:t>‹#›</a:t>
            </a:fld>
            <a:endParaRPr lang="en-US"/>
          </a:p>
        </p:txBody>
      </p:sp>
    </p:spTree>
    <p:extLst>
      <p:ext uri="{BB962C8B-B14F-4D97-AF65-F5344CB8AC3E}">
        <p14:creationId xmlns:p14="http://schemas.microsoft.com/office/powerpoint/2010/main" val="1538554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BDC8A5A7-7EB6-4F77-8C07-9E30228DA959}" type="datetimeFigureOut">
              <a:rPr lang="en-US" smtClean="0"/>
              <a:t>12/13/2014</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D5D45A4-395E-474A-B2D8-0E2B521CDB76}" type="slidenum">
              <a:rPr lang="en-US" smtClean="0"/>
              <a:t>‹#›</a:t>
            </a:fld>
            <a:endParaRPr lang="en-US"/>
          </a:p>
        </p:txBody>
      </p:sp>
    </p:spTree>
    <p:extLst>
      <p:ext uri="{BB962C8B-B14F-4D97-AF65-F5344CB8AC3E}">
        <p14:creationId xmlns:p14="http://schemas.microsoft.com/office/powerpoint/2010/main" val="311597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C8A5A7-7EB6-4F77-8C07-9E30228DA959}" type="datetimeFigureOut">
              <a:rPr lang="en-US" smtClean="0"/>
              <a:t>12/13/2014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5D45A4-395E-474A-B2D8-0E2B521CDB76}" type="slidenum">
              <a:rPr lang="en-US" smtClean="0"/>
              <a:t>‹#›</a:t>
            </a:fld>
            <a:endParaRPr lang="en-US"/>
          </a:p>
        </p:txBody>
      </p:sp>
    </p:spTree>
    <p:extLst>
      <p:ext uri="{BB962C8B-B14F-4D97-AF65-F5344CB8AC3E}">
        <p14:creationId xmlns:p14="http://schemas.microsoft.com/office/powerpoint/2010/main" val="2815616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BDC8A5A7-7EB6-4F77-8C07-9E30228DA959}" type="datetimeFigureOut">
              <a:rPr lang="en-US" smtClean="0"/>
              <a:t>12/13/2014</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9D5D45A4-395E-474A-B2D8-0E2B521CDB76}"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5877265"/>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www.youtube.com/watch?v=NsdGk8sW7ac" TargetMode="External"/><Relationship Id="rId3" Type="http://schemas.openxmlformats.org/officeDocument/2006/relationships/hyperlink" Target="http://pbskids.org/arthur/" TargetMode="External"/><Relationship Id="rId7" Type="http://schemas.openxmlformats.org/officeDocument/2006/relationships/hyperlink" Target="http://easyscienceforkids.com/all-about-the-burrowers/" TargetMode="External"/><Relationship Id="rId2" Type="http://schemas.openxmlformats.org/officeDocument/2006/relationships/hyperlink" Target="http://www.pbs.org/parents/arthur/index.html" TargetMode="External"/><Relationship Id="rId1" Type="http://schemas.openxmlformats.org/officeDocument/2006/relationships/slideLayout" Target="../slideLayouts/slideLayout2.xml"/><Relationship Id="rId6" Type="http://schemas.openxmlformats.org/officeDocument/2006/relationships/hyperlink" Target="https://www.youtube.com/watch?v=lR8owl8yQp8" TargetMode="External"/><Relationship Id="rId5" Type="http://schemas.openxmlformats.org/officeDocument/2006/relationships/hyperlink" Target="http://thehappyteachertpt.blogspot.com/2013/03/jelly-bean-math-addition.html" TargetMode="External"/><Relationship Id="rId10" Type="http://schemas.openxmlformats.org/officeDocument/2006/relationships/hyperlink" Target="https://www.youtube.com/watch?v=441jHUWaRZ8" TargetMode="External"/><Relationship Id="rId4" Type="http://schemas.openxmlformats.org/officeDocument/2006/relationships/hyperlink" Target="http://www.mathplayground.com/mancala.html" TargetMode="External"/><Relationship Id="rId9" Type="http://schemas.openxmlformats.org/officeDocument/2006/relationships/hyperlink" Target="https://www.youtube.com/watch?v=adzy5vSFvos"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NsdGk8sW7a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505200"/>
            <a:ext cx="7543800" cy="2343912"/>
          </a:xfrm>
        </p:spPr>
        <p:txBody>
          <a:bodyPr>
            <a:noAutofit/>
          </a:bodyPr>
          <a:lstStyle/>
          <a:p>
            <a:pPr algn="ctr"/>
            <a:r>
              <a:rPr lang="en-US" sz="4400" dirty="0" smtClean="0"/>
              <a:t>Arthur the Aardvark</a:t>
            </a:r>
            <a:br>
              <a:rPr lang="en-US" sz="4400" dirty="0" smtClean="0"/>
            </a:br>
            <a:r>
              <a:rPr lang="en-US" sz="4400" dirty="0" smtClean="0"/>
              <a:t/>
            </a:r>
            <a:br>
              <a:rPr lang="en-US" sz="4400" dirty="0" smtClean="0"/>
            </a:br>
            <a:r>
              <a:rPr lang="en-US" sz="4400" dirty="0" smtClean="0"/>
              <a:t>-Marc Brown-</a:t>
            </a:r>
            <a:br>
              <a:rPr lang="en-US" sz="4400" dirty="0" smtClean="0"/>
            </a:br>
            <a:endParaRPr lang="en-US" sz="4400" dirty="0"/>
          </a:p>
        </p:txBody>
      </p:sp>
      <p:sp>
        <p:nvSpPr>
          <p:cNvPr id="3" name="Subtitle 2"/>
          <p:cNvSpPr>
            <a:spLocks noGrp="1"/>
          </p:cNvSpPr>
          <p:nvPr>
            <p:ph type="subTitle" idx="1"/>
          </p:nvPr>
        </p:nvSpPr>
        <p:spPr>
          <a:xfrm>
            <a:off x="152400" y="152400"/>
            <a:ext cx="5029200" cy="1072851"/>
          </a:xfrm>
        </p:spPr>
        <p:txBody>
          <a:bodyPr>
            <a:normAutofit fontScale="92500"/>
          </a:bodyPr>
          <a:lstStyle/>
          <a:p>
            <a:r>
              <a:rPr lang="en-US" dirty="0" smtClean="0">
                <a:solidFill>
                  <a:schemeClr val="tx1"/>
                </a:solidFill>
              </a:rPr>
              <a:t>Liz Miller</a:t>
            </a:r>
          </a:p>
          <a:p>
            <a:r>
              <a:rPr lang="en-US" dirty="0" smtClean="0">
                <a:solidFill>
                  <a:schemeClr val="tx1"/>
                </a:solidFill>
              </a:rPr>
              <a:t>EDU 315: Literature Focus Unit</a:t>
            </a:r>
          </a:p>
          <a:p>
            <a:endParaRPr lang="en-US" dirty="0"/>
          </a:p>
        </p:txBody>
      </p:sp>
    </p:spTree>
    <p:extLst>
      <p:ext uri="{BB962C8B-B14F-4D97-AF65-F5344CB8AC3E}">
        <p14:creationId xmlns:p14="http://schemas.microsoft.com/office/powerpoint/2010/main" val="1456264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2960" y="3352800"/>
            <a:ext cx="7543800" cy="972312"/>
          </a:xfrm>
        </p:spPr>
        <p:txBody>
          <a:bodyPr>
            <a:normAutofit/>
          </a:bodyPr>
          <a:lstStyle/>
          <a:p>
            <a:pPr algn="ctr"/>
            <a:r>
              <a:rPr lang="en-US" sz="6000" dirty="0" smtClean="0"/>
              <a:t>Six Language Arts</a:t>
            </a:r>
            <a:endParaRPr lang="en-US" sz="6000" dirty="0"/>
          </a:p>
        </p:txBody>
      </p:sp>
    </p:spTree>
    <p:extLst>
      <p:ext uri="{BB962C8B-B14F-4D97-AF65-F5344CB8AC3E}">
        <p14:creationId xmlns:p14="http://schemas.microsoft.com/office/powerpoint/2010/main" val="1132580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543800" cy="822961"/>
          </a:xfrm>
        </p:spPr>
        <p:txBody>
          <a:bodyPr/>
          <a:lstStyle/>
          <a:p>
            <a:r>
              <a:rPr lang="en-US" dirty="0" smtClean="0"/>
              <a:t>Reading</a:t>
            </a:r>
            <a:endParaRPr lang="en-US" dirty="0"/>
          </a:p>
        </p:txBody>
      </p:sp>
      <p:sp>
        <p:nvSpPr>
          <p:cNvPr id="4" name="Rectangle 3"/>
          <p:cNvSpPr/>
          <p:nvPr/>
        </p:nvSpPr>
        <p:spPr>
          <a:xfrm>
            <a:off x="838200" y="1600200"/>
            <a:ext cx="7620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2400" y="914400"/>
            <a:ext cx="8763000" cy="5334000"/>
          </a:xfrm>
        </p:spPr>
        <p:txBody>
          <a:bodyPr>
            <a:normAutofit fontScale="92500" lnSpcReduction="20000"/>
          </a:bodyPr>
          <a:lstStyle/>
          <a:p>
            <a:pPr>
              <a:buFont typeface="Wingdings" panose="05000000000000000000" pitchFamily="2" charset="2"/>
              <a:buChar char="§"/>
            </a:pPr>
            <a:r>
              <a:rPr lang="en-US" sz="2400" dirty="0" smtClean="0"/>
              <a:t>Standards:</a:t>
            </a:r>
          </a:p>
          <a:p>
            <a:pPr lvl="1"/>
            <a:r>
              <a:rPr lang="en-US" sz="2000" dirty="0" smtClean="0"/>
              <a:t>RI.1: Ask and answer questions to demonstrate understanding of a text, referring explicitly to the text as the basis for answers.</a:t>
            </a:r>
          </a:p>
          <a:p>
            <a:pPr lvl="1"/>
            <a:r>
              <a:rPr lang="en-US" sz="2000" dirty="0" smtClean="0"/>
              <a:t>RL.10: Actively engage in group reading activities with purpose and understanding</a:t>
            </a:r>
          </a:p>
          <a:p>
            <a:pPr>
              <a:buFont typeface="Wingdings" panose="05000000000000000000" pitchFamily="2" charset="2"/>
              <a:buChar char="§"/>
            </a:pPr>
            <a:r>
              <a:rPr lang="en-US" sz="2400" dirty="0" smtClean="0"/>
              <a:t>Activities:</a:t>
            </a:r>
          </a:p>
          <a:p>
            <a:pPr lvl="1"/>
            <a:r>
              <a:rPr lang="en-US" sz="2000" dirty="0" smtClean="0"/>
              <a:t>“Arthur’s Reading Tips” – creating a list of successful strategies for figuring out new words (works on independent reading). While reading the chosen Arthur book, the teacher stops at unfamiliar words and walks students through the steps of what to do when they don’t know a word.</a:t>
            </a:r>
          </a:p>
          <a:p>
            <a:pPr lvl="1"/>
            <a:r>
              <a:rPr lang="en-US" sz="2000" dirty="0" smtClean="0"/>
              <a:t> “Dad’s Super Snack” – develop functional and observational reading abilities as they comprehend and prepare a recipe. Students will listen to </a:t>
            </a:r>
            <a:r>
              <a:rPr lang="en-US" sz="2000" i="1" dirty="0" smtClean="0"/>
              <a:t>D.W. The Picky Eater</a:t>
            </a:r>
            <a:r>
              <a:rPr lang="en-US" sz="2000" dirty="0" smtClean="0"/>
              <a:t> and discuss mealtimes, favorite foods, and cooking with the class. Display model recipes and have the class dissect what makes up recipes</a:t>
            </a:r>
            <a:r>
              <a:rPr lang="en-US" sz="2000" dirty="0" smtClean="0"/>
              <a:t>. Students compile a book of their favorites.</a:t>
            </a:r>
            <a:endParaRPr lang="en-US" sz="2000" dirty="0" smtClean="0"/>
          </a:p>
          <a:p>
            <a:pPr lvl="1"/>
            <a:r>
              <a:rPr lang="en-US" sz="2000" dirty="0" smtClean="0"/>
              <a:t>Book Critics: Part of Daily 5 will be to choose from a collection of Arthur books to read and critique. Paper journals will be attached to each book and students will use a key to rate the specific book, and if they are able, write additional notes (such as, “You haven’t read this one in class yet!”, “I remember when you used a funny voice for Buster when he was sick in this book.”, “This has always been my favorite Arthur book</a:t>
            </a:r>
            <a:r>
              <a:rPr lang="en-US" sz="2000" dirty="0" smtClean="0"/>
              <a:t>.”</a:t>
            </a:r>
          </a:p>
          <a:p>
            <a:pPr lvl="1"/>
            <a:r>
              <a:rPr lang="en-US" sz="2000" dirty="0" smtClean="0"/>
              <a:t>Read aloud: pen pal letters, poems, and “My Story.”</a:t>
            </a:r>
          </a:p>
          <a:p>
            <a:pPr lvl="1"/>
            <a:r>
              <a:rPr lang="en-US" sz="2000" dirty="0" smtClean="0"/>
              <a:t>Peer review: pen pal letters, letter to President; followed by a revision.</a:t>
            </a:r>
          </a:p>
        </p:txBody>
      </p:sp>
    </p:spTree>
    <p:extLst>
      <p:ext uri="{BB962C8B-B14F-4D97-AF65-F5344CB8AC3E}">
        <p14:creationId xmlns:p14="http://schemas.microsoft.com/office/powerpoint/2010/main" val="14978117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543800" cy="899161"/>
          </a:xfrm>
        </p:spPr>
        <p:txBody>
          <a:bodyPr/>
          <a:lstStyle/>
          <a:p>
            <a:r>
              <a:rPr lang="en-US" dirty="0" smtClean="0"/>
              <a:t>Writing</a:t>
            </a:r>
            <a:endParaRPr lang="en-US" dirty="0"/>
          </a:p>
        </p:txBody>
      </p:sp>
      <p:sp>
        <p:nvSpPr>
          <p:cNvPr id="4" name="Rectangle 3"/>
          <p:cNvSpPr/>
          <p:nvPr/>
        </p:nvSpPr>
        <p:spPr>
          <a:xfrm>
            <a:off x="838200" y="1600200"/>
            <a:ext cx="7620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90500" y="914400"/>
            <a:ext cx="8801100" cy="5486400"/>
          </a:xfrm>
        </p:spPr>
        <p:txBody>
          <a:bodyPr>
            <a:normAutofit fontScale="85000" lnSpcReduction="20000"/>
          </a:bodyPr>
          <a:lstStyle/>
          <a:p>
            <a:pPr>
              <a:buFont typeface="Wingdings" panose="05000000000000000000" pitchFamily="2" charset="2"/>
              <a:buChar char="§"/>
            </a:pPr>
            <a:r>
              <a:rPr lang="en-US" sz="2400" dirty="0" smtClean="0"/>
              <a:t>Standards:</a:t>
            </a:r>
          </a:p>
          <a:p>
            <a:pPr lvl="1">
              <a:buSzPct val="80000"/>
              <a:buFont typeface="Courier New" panose="02070309020205020404" pitchFamily="49" charset="0"/>
              <a:buChar char="o"/>
            </a:pPr>
            <a:r>
              <a:rPr lang="en-US" sz="2200" dirty="0" smtClean="0"/>
              <a:t>W.5: With guidance and support from peers and adults, develop and strengthen writing as needed by planning, revising, and editing.</a:t>
            </a:r>
          </a:p>
          <a:p>
            <a:pPr>
              <a:buFont typeface="Wingdings" panose="05000000000000000000" pitchFamily="2" charset="2"/>
              <a:buChar char="§"/>
            </a:pPr>
            <a:r>
              <a:rPr lang="en-US" sz="2400" dirty="0" smtClean="0"/>
              <a:t>Activities:</a:t>
            </a:r>
          </a:p>
          <a:p>
            <a:pPr lvl="1">
              <a:buSzPct val="80000"/>
              <a:buFont typeface="Courier New" panose="02070309020205020404" pitchFamily="49" charset="0"/>
              <a:buChar char="o"/>
            </a:pPr>
            <a:r>
              <a:rPr lang="en-US" sz="2200" dirty="0" smtClean="0"/>
              <a:t>“My Story” – using the writing process, children write about experiences they have in common with the characters, and contribute to a class book.</a:t>
            </a:r>
          </a:p>
          <a:p>
            <a:pPr lvl="1">
              <a:buSzPct val="80000"/>
              <a:buFont typeface="Courier New" panose="02070309020205020404" pitchFamily="49" charset="0"/>
              <a:buChar char="o"/>
            </a:pPr>
            <a:r>
              <a:rPr lang="en-US" sz="2200" i="1" dirty="0" smtClean="0"/>
              <a:t>Arthur and the Poetry Contest</a:t>
            </a:r>
            <a:r>
              <a:rPr lang="en-US" sz="2200" dirty="0" smtClean="0"/>
              <a:t>: After the read, students will participate in a classroom poetry contest for their “If I Were </a:t>
            </a:r>
            <a:r>
              <a:rPr lang="en-US" sz="2200" dirty="0" smtClean="0"/>
              <a:t>(President)” </a:t>
            </a:r>
            <a:r>
              <a:rPr lang="en-US" sz="2200" dirty="0" smtClean="0"/>
              <a:t>poems, where the poems will be hung up around the room and will be voted on by the teachers in the school.</a:t>
            </a:r>
          </a:p>
          <a:p>
            <a:pPr marL="525780" lvl="2" indent="-342900">
              <a:spcBef>
                <a:spcPts val="1200"/>
              </a:spcBef>
              <a:spcAft>
                <a:spcPts val="200"/>
              </a:spcAft>
              <a:buSzPct val="80000"/>
              <a:buFont typeface="Courier New" panose="02070309020205020404" pitchFamily="49" charset="0"/>
              <a:buChar char="o"/>
            </a:pPr>
            <a:r>
              <a:rPr lang="en-US" sz="2200" dirty="0"/>
              <a:t>After reading </a:t>
            </a:r>
            <a:r>
              <a:rPr lang="en-US" sz="2200" i="1" dirty="0"/>
              <a:t>Arthur Writes a Story</a:t>
            </a:r>
            <a:r>
              <a:rPr lang="en-US" sz="2200" dirty="0"/>
              <a:t>, assist the students in writing and illustrating their own real or “make-believe” out of construction paper. First, model the activity by starting the story with a crazy line such as, “Once upon a time, I went to school and found a giraffe sitting in my desk…” Assist and encourage them along the writing process. </a:t>
            </a:r>
            <a:endParaRPr lang="en-US" sz="2200" dirty="0" smtClean="0"/>
          </a:p>
          <a:p>
            <a:pPr marL="525780" lvl="2" indent="-342900">
              <a:spcBef>
                <a:spcPts val="1200"/>
              </a:spcBef>
              <a:spcAft>
                <a:spcPts val="200"/>
              </a:spcAft>
              <a:buSzPct val="80000"/>
              <a:buFont typeface="Courier New" panose="02070309020205020404" pitchFamily="49" charset="0"/>
              <a:buChar char="o"/>
            </a:pPr>
            <a:r>
              <a:rPr lang="en-US" sz="2200" dirty="0" smtClean="0"/>
              <a:t>In a Social Studies </a:t>
            </a:r>
            <a:r>
              <a:rPr lang="en-US" sz="2200" dirty="0" smtClean="0"/>
              <a:t>President </a:t>
            </a:r>
            <a:r>
              <a:rPr lang="en-US" sz="2200" dirty="0" smtClean="0"/>
              <a:t>activity, students write a letter to the </a:t>
            </a:r>
            <a:r>
              <a:rPr lang="en-US" sz="2200" dirty="0" smtClean="0"/>
              <a:t>President </a:t>
            </a:r>
            <a:r>
              <a:rPr lang="en-US" sz="2200" dirty="0" smtClean="0"/>
              <a:t>and create an “If I Were </a:t>
            </a:r>
            <a:r>
              <a:rPr lang="en-US" sz="2200" dirty="0" smtClean="0"/>
              <a:t>(President) </a:t>
            </a:r>
            <a:r>
              <a:rPr lang="en-US" sz="2200" dirty="0" smtClean="0"/>
              <a:t>poem.” Older students will further the activity  through a role-play of election with writing elements associated with being a reporter. </a:t>
            </a:r>
          </a:p>
          <a:p>
            <a:pPr marL="525780" lvl="2" indent="-342900">
              <a:spcBef>
                <a:spcPts val="1200"/>
              </a:spcBef>
              <a:spcAft>
                <a:spcPts val="200"/>
              </a:spcAft>
              <a:buSzPct val="80000"/>
              <a:buFont typeface="Courier New" panose="02070309020205020404" pitchFamily="49" charset="0"/>
              <a:buChar char="o"/>
            </a:pPr>
            <a:r>
              <a:rPr lang="en-US" sz="2200" dirty="0" smtClean="0"/>
              <a:t>Journaling in the book critiques.</a:t>
            </a:r>
          </a:p>
          <a:p>
            <a:pPr marL="525780" lvl="2" indent="-342900">
              <a:spcBef>
                <a:spcPts val="1200"/>
              </a:spcBef>
              <a:spcAft>
                <a:spcPts val="200"/>
              </a:spcAft>
              <a:buSzPct val="80000"/>
              <a:buFont typeface="Courier New" panose="02070309020205020404" pitchFamily="49" charset="0"/>
              <a:buChar char="o"/>
            </a:pPr>
            <a:r>
              <a:rPr lang="en-US" sz="2200" dirty="0" smtClean="0"/>
              <a:t>Students write letters to pen-pals (found in Grouping).</a:t>
            </a:r>
            <a:endParaRPr lang="en-US" sz="2200" dirty="0"/>
          </a:p>
        </p:txBody>
      </p:sp>
    </p:spTree>
    <p:extLst>
      <p:ext uri="{BB962C8B-B14F-4D97-AF65-F5344CB8AC3E}">
        <p14:creationId xmlns:p14="http://schemas.microsoft.com/office/powerpoint/2010/main" val="15149867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886"/>
            <a:ext cx="8229600" cy="867910"/>
          </a:xfrm>
        </p:spPr>
        <p:txBody>
          <a:bodyPr/>
          <a:lstStyle/>
          <a:p>
            <a:r>
              <a:rPr lang="en-US" dirty="0" smtClean="0"/>
              <a:t>Speaking</a:t>
            </a:r>
            <a:endParaRPr lang="en-US" dirty="0"/>
          </a:p>
        </p:txBody>
      </p:sp>
      <p:sp>
        <p:nvSpPr>
          <p:cNvPr id="4" name="Rectangle 3"/>
          <p:cNvSpPr/>
          <p:nvPr/>
        </p:nvSpPr>
        <p:spPr>
          <a:xfrm>
            <a:off x="838200" y="1600200"/>
            <a:ext cx="7620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2400" y="1143000"/>
            <a:ext cx="8763000" cy="5181600"/>
          </a:xfrm>
        </p:spPr>
        <p:txBody>
          <a:bodyPr>
            <a:normAutofit fontScale="92500" lnSpcReduction="20000"/>
          </a:bodyPr>
          <a:lstStyle/>
          <a:p>
            <a:pPr>
              <a:buFont typeface="Wingdings" panose="05000000000000000000" pitchFamily="2" charset="2"/>
              <a:buChar char="§"/>
            </a:pPr>
            <a:r>
              <a:rPr lang="en-US" sz="2400" dirty="0" smtClean="0"/>
              <a:t>“Say It with Feeling!” – using word, text, and character clues, children practice reading dialogue with appropriate expression.</a:t>
            </a:r>
            <a:endParaRPr lang="en-US" sz="2400" dirty="0"/>
          </a:p>
          <a:p>
            <a:pPr>
              <a:buFont typeface="Wingdings" panose="05000000000000000000" pitchFamily="2" charset="2"/>
              <a:buChar char="§"/>
            </a:pPr>
            <a:r>
              <a:rPr lang="en-US" sz="2400" dirty="0" smtClean="0"/>
              <a:t>Students will share the “My Story” contribution they made to the class book.</a:t>
            </a:r>
          </a:p>
          <a:p>
            <a:pPr>
              <a:buFont typeface="Wingdings" panose="05000000000000000000" pitchFamily="2" charset="2"/>
              <a:buChar char="§"/>
            </a:pPr>
            <a:r>
              <a:rPr lang="en-US" sz="2400" dirty="0" smtClean="0"/>
              <a:t>Students contribute their voice in the class voting sessions.</a:t>
            </a:r>
          </a:p>
          <a:p>
            <a:pPr>
              <a:buFont typeface="Wingdings" panose="05000000000000000000" pitchFamily="2" charset="2"/>
              <a:buChar char="§"/>
            </a:pPr>
            <a:r>
              <a:rPr lang="en-US" sz="2400" dirty="0" smtClean="0"/>
              <a:t>Exploring different means of communication in the “Communication Adventure” and contributing to discussion/reflection of activity.</a:t>
            </a:r>
          </a:p>
          <a:p>
            <a:pPr>
              <a:buFont typeface="Wingdings" panose="05000000000000000000" pitchFamily="2" charset="2"/>
              <a:buChar char="§"/>
            </a:pPr>
            <a:r>
              <a:rPr lang="en-US" sz="2400" dirty="0" smtClean="0"/>
              <a:t>Grand conversations about </a:t>
            </a:r>
            <a:r>
              <a:rPr lang="en-US" sz="2400" i="1" dirty="0" smtClean="0"/>
              <a:t>Arthur</a:t>
            </a:r>
            <a:r>
              <a:rPr lang="en-US" sz="2400" dirty="0" smtClean="0"/>
              <a:t> characters and themes.</a:t>
            </a:r>
            <a:endParaRPr lang="en-US" sz="2400" dirty="0" smtClean="0"/>
          </a:p>
          <a:p>
            <a:pPr>
              <a:buFont typeface="Wingdings" panose="05000000000000000000" pitchFamily="2" charset="2"/>
              <a:buChar char="§"/>
            </a:pPr>
            <a:r>
              <a:rPr lang="en-US" sz="2400" dirty="0"/>
              <a:t>Following “Dad’s Super Snack,” an activity listed under Reading, the students will teach the class how to make the recipe that they have learned how to read and prepare.</a:t>
            </a:r>
          </a:p>
          <a:p>
            <a:pPr>
              <a:buFont typeface="Wingdings" panose="05000000000000000000" pitchFamily="2" charset="2"/>
              <a:buChar char="§"/>
            </a:pPr>
            <a:r>
              <a:rPr lang="en-US" sz="2400" dirty="0" smtClean="0"/>
              <a:t>“What Happened Next?” activity (described in Grouping), students work together to read a story and retell it to the class.</a:t>
            </a:r>
          </a:p>
          <a:p>
            <a:pPr>
              <a:buFont typeface="Wingdings" panose="05000000000000000000" pitchFamily="2" charset="2"/>
              <a:buChar char="§"/>
            </a:pPr>
            <a:r>
              <a:rPr lang="en-US" sz="2400" dirty="0" smtClean="0"/>
              <a:t>Science Fair about burrower </a:t>
            </a:r>
            <a:r>
              <a:rPr lang="en-US" sz="2400" dirty="0" smtClean="0"/>
              <a:t>animal</a:t>
            </a:r>
          </a:p>
          <a:p>
            <a:pPr>
              <a:buFont typeface="Wingdings" panose="05000000000000000000" pitchFamily="2" charset="2"/>
              <a:buChar char="§"/>
            </a:pPr>
            <a:r>
              <a:rPr lang="en-US" sz="2400" dirty="0" smtClean="0"/>
              <a:t>Literature discussion circles about the </a:t>
            </a:r>
            <a:r>
              <a:rPr lang="en-US" sz="2400" i="1" dirty="0" smtClean="0"/>
              <a:t>Arthur</a:t>
            </a:r>
            <a:r>
              <a:rPr lang="en-US" sz="2400" dirty="0" smtClean="0"/>
              <a:t> books.</a:t>
            </a:r>
            <a:endParaRPr lang="en-US" sz="2400" dirty="0"/>
          </a:p>
          <a:p>
            <a:pPr>
              <a:buFont typeface="Wingdings" panose="05000000000000000000" pitchFamily="2" charset="2"/>
              <a:buChar char="§"/>
            </a:pPr>
            <a:endParaRPr lang="en-US" sz="2400" dirty="0" smtClean="0"/>
          </a:p>
        </p:txBody>
      </p:sp>
    </p:spTree>
    <p:extLst>
      <p:ext uri="{BB962C8B-B14F-4D97-AF65-F5344CB8AC3E}">
        <p14:creationId xmlns:p14="http://schemas.microsoft.com/office/powerpoint/2010/main" val="295155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543800" cy="899161"/>
          </a:xfrm>
        </p:spPr>
        <p:txBody>
          <a:bodyPr/>
          <a:lstStyle/>
          <a:p>
            <a:r>
              <a:rPr lang="en-US" dirty="0" smtClean="0"/>
              <a:t>Listening</a:t>
            </a:r>
            <a:endParaRPr lang="en-US" dirty="0"/>
          </a:p>
        </p:txBody>
      </p:sp>
      <p:sp>
        <p:nvSpPr>
          <p:cNvPr id="4" name="Rectangle 3"/>
          <p:cNvSpPr/>
          <p:nvPr/>
        </p:nvSpPr>
        <p:spPr>
          <a:xfrm>
            <a:off x="838200" y="1600200"/>
            <a:ext cx="7620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2400" y="1143000"/>
            <a:ext cx="8839200" cy="4953000"/>
          </a:xfrm>
        </p:spPr>
        <p:txBody>
          <a:bodyPr>
            <a:normAutofit/>
          </a:bodyPr>
          <a:lstStyle/>
          <a:p>
            <a:pPr>
              <a:buFont typeface="Wingdings" panose="05000000000000000000" pitchFamily="2" charset="2"/>
              <a:buChar char="§"/>
            </a:pPr>
            <a:r>
              <a:rPr lang="en-US" sz="2400" dirty="0" smtClean="0"/>
              <a:t>During Daily 5, one group of students will be listening to a variety of </a:t>
            </a:r>
            <a:r>
              <a:rPr lang="en-US" sz="2400" i="1" dirty="0" smtClean="0"/>
              <a:t>Arthur </a:t>
            </a:r>
            <a:r>
              <a:rPr lang="en-US" sz="2400" dirty="0" smtClean="0"/>
              <a:t>books, followed by a small-group discussion where students listen to other’s thoughts about the selected reading.</a:t>
            </a:r>
          </a:p>
          <a:p>
            <a:pPr>
              <a:buFont typeface="Wingdings" panose="05000000000000000000" pitchFamily="2" charset="2"/>
              <a:buChar char="§"/>
            </a:pPr>
            <a:r>
              <a:rPr lang="en-US" sz="2400" dirty="0" smtClean="0"/>
              <a:t>Students </a:t>
            </a:r>
            <a:r>
              <a:rPr lang="en-US" sz="2400" dirty="0" smtClean="0"/>
              <a:t>use active listening skills during the </a:t>
            </a:r>
            <a:r>
              <a:rPr lang="en-US" sz="2400" dirty="0" smtClean="0"/>
              <a:t>presentation given by the mailman/mailwoman and the guest(s) with differences in communication.</a:t>
            </a:r>
          </a:p>
          <a:p>
            <a:pPr>
              <a:buFont typeface="Wingdings" panose="05000000000000000000" pitchFamily="2" charset="2"/>
              <a:buChar char="§"/>
            </a:pPr>
            <a:r>
              <a:rPr lang="en-US" sz="2400" dirty="0" smtClean="0"/>
              <a:t>During the exploration of the Blues genre, students listen to popular Blues music.</a:t>
            </a:r>
          </a:p>
          <a:p>
            <a:pPr>
              <a:buFont typeface="Wingdings" panose="05000000000000000000" pitchFamily="2" charset="2"/>
              <a:buChar char="§"/>
            </a:pPr>
            <a:r>
              <a:rPr lang="en-US" sz="2400" dirty="0" smtClean="0"/>
              <a:t>Listen to the Arthur books and watch the few selected Arthur episodes.</a:t>
            </a:r>
          </a:p>
          <a:p>
            <a:pPr marL="0" indent="0">
              <a:buNone/>
            </a:pPr>
            <a:endParaRPr lang="en-US" sz="2400" dirty="0"/>
          </a:p>
        </p:txBody>
      </p:sp>
    </p:spTree>
    <p:extLst>
      <p:ext uri="{BB962C8B-B14F-4D97-AF65-F5344CB8AC3E}">
        <p14:creationId xmlns:p14="http://schemas.microsoft.com/office/powerpoint/2010/main" val="1854573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543800" cy="746761"/>
          </a:xfrm>
        </p:spPr>
        <p:txBody>
          <a:bodyPr/>
          <a:lstStyle/>
          <a:p>
            <a:r>
              <a:rPr lang="en-US" dirty="0" smtClean="0"/>
              <a:t>Viewing</a:t>
            </a:r>
            <a:endParaRPr lang="en-US" dirty="0"/>
          </a:p>
        </p:txBody>
      </p:sp>
      <p:sp>
        <p:nvSpPr>
          <p:cNvPr id="4" name="Rectangle 3"/>
          <p:cNvSpPr/>
          <p:nvPr/>
        </p:nvSpPr>
        <p:spPr>
          <a:xfrm>
            <a:off x="838200" y="1600200"/>
            <a:ext cx="7620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228600" y="1143000"/>
            <a:ext cx="8763000" cy="5105400"/>
          </a:xfrm>
        </p:spPr>
        <p:txBody>
          <a:bodyPr>
            <a:normAutofit fontScale="92500" lnSpcReduction="10000"/>
          </a:bodyPr>
          <a:lstStyle/>
          <a:p>
            <a:pPr>
              <a:buFont typeface="Wingdings" panose="05000000000000000000" pitchFamily="2" charset="2"/>
              <a:buChar char="§"/>
            </a:pPr>
            <a:r>
              <a:rPr lang="en-US" sz="2400" dirty="0" smtClean="0"/>
              <a:t>Compare and Contrast an Arthur book with an episode using </a:t>
            </a:r>
            <a:r>
              <a:rPr lang="en-US" sz="2400" dirty="0" smtClean="0"/>
              <a:t>a Venn Diagram.</a:t>
            </a:r>
            <a:endParaRPr lang="en-US" sz="2400" dirty="0" smtClean="0"/>
          </a:p>
          <a:p>
            <a:pPr>
              <a:buFont typeface="Wingdings" panose="05000000000000000000" pitchFamily="2" charset="2"/>
              <a:buChar char="§"/>
            </a:pPr>
            <a:r>
              <a:rPr lang="en-US" sz="2400" dirty="0" smtClean="0"/>
              <a:t>Students observe Marc Brown’s illustrations and describe what they see. Can play a trivia game for students to guess which illustration matches the book title.</a:t>
            </a:r>
          </a:p>
          <a:p>
            <a:pPr>
              <a:buFont typeface="Wingdings" panose="05000000000000000000" pitchFamily="2" charset="2"/>
              <a:buChar char="§"/>
            </a:pPr>
            <a:r>
              <a:rPr lang="en-US" sz="2400" dirty="0" smtClean="0"/>
              <a:t>Students can play the </a:t>
            </a:r>
            <a:r>
              <a:rPr lang="en-US" sz="2400" dirty="0" err="1" smtClean="0"/>
              <a:t>Mancala</a:t>
            </a:r>
            <a:r>
              <a:rPr lang="en-US" sz="2400" dirty="0" smtClean="0"/>
              <a:t> game online.</a:t>
            </a:r>
          </a:p>
          <a:p>
            <a:pPr>
              <a:buFont typeface="Wingdings" panose="05000000000000000000" pitchFamily="2" charset="2"/>
              <a:buChar char="§"/>
            </a:pPr>
            <a:r>
              <a:rPr lang="en-US" sz="2400" dirty="0" smtClean="0"/>
              <a:t>Students will use </a:t>
            </a:r>
            <a:r>
              <a:rPr lang="en-US" sz="2400" dirty="0" smtClean="0"/>
              <a:t>the</a:t>
            </a:r>
            <a:r>
              <a:rPr lang="en-US" sz="2400" dirty="0" smtClean="0"/>
              <a:t> </a:t>
            </a:r>
            <a:r>
              <a:rPr lang="en-US" sz="2400" dirty="0"/>
              <a:t>nonfiction books, internet, and </a:t>
            </a:r>
            <a:r>
              <a:rPr lang="en-US" sz="2400" dirty="0" smtClean="0"/>
              <a:t>other forms of media </a:t>
            </a:r>
            <a:r>
              <a:rPr lang="en-US" sz="2400" dirty="0" smtClean="0"/>
              <a:t>to learn about the burrower animal family.</a:t>
            </a:r>
          </a:p>
          <a:p>
            <a:pPr>
              <a:buFont typeface="Wingdings" panose="05000000000000000000" pitchFamily="2" charset="2"/>
              <a:buChar char="§"/>
            </a:pPr>
            <a:r>
              <a:rPr lang="en-US" sz="2400" dirty="0" smtClean="0"/>
              <a:t>Students will experience a field trip of the Post Office.</a:t>
            </a:r>
          </a:p>
          <a:p>
            <a:pPr>
              <a:buFont typeface="Wingdings" panose="05000000000000000000" pitchFamily="2" charset="2"/>
              <a:buChar char="§"/>
            </a:pPr>
            <a:r>
              <a:rPr lang="en-US" sz="2400" dirty="0" smtClean="0"/>
              <a:t>Students will watch the few selected Arthur episodes.</a:t>
            </a:r>
          </a:p>
          <a:p>
            <a:pPr>
              <a:buFont typeface="Wingdings" panose="05000000000000000000" pitchFamily="2" charset="2"/>
              <a:buChar char="§"/>
            </a:pPr>
            <a:r>
              <a:rPr lang="en-US" sz="2400" dirty="0" smtClean="0"/>
              <a:t>Viewing other students’ burrower projects at the Science </a:t>
            </a:r>
            <a:r>
              <a:rPr lang="en-US" sz="2400" dirty="0" smtClean="0"/>
              <a:t>Fair</a:t>
            </a:r>
          </a:p>
          <a:p>
            <a:pPr>
              <a:buFont typeface="Wingdings" panose="05000000000000000000" pitchFamily="2" charset="2"/>
              <a:buChar char="§"/>
            </a:pPr>
            <a:r>
              <a:rPr lang="en-US" sz="2400" dirty="0" smtClean="0"/>
              <a:t>Students will create various graphs according to the Jelly Bean activity and the favorite book voting.</a:t>
            </a:r>
          </a:p>
          <a:p>
            <a:pPr>
              <a:buFont typeface="Wingdings" panose="05000000000000000000" pitchFamily="2" charset="2"/>
              <a:buChar char="§"/>
            </a:pPr>
            <a:endParaRPr lang="en-US" sz="2400" dirty="0" smtClean="0"/>
          </a:p>
          <a:p>
            <a:pPr>
              <a:buFont typeface="Wingdings" panose="05000000000000000000" pitchFamily="2" charset="2"/>
              <a:buChar char="§"/>
            </a:pPr>
            <a:endParaRPr lang="en-US" sz="2400" dirty="0" smtClean="0"/>
          </a:p>
          <a:p>
            <a:pPr>
              <a:buFont typeface="Wingdings" panose="05000000000000000000" pitchFamily="2" charset="2"/>
              <a:buChar char="§"/>
            </a:pPr>
            <a:endParaRPr lang="en-US" sz="2400" dirty="0" smtClean="0"/>
          </a:p>
          <a:p>
            <a:pPr>
              <a:buFont typeface="Wingdings" panose="05000000000000000000" pitchFamily="2" charset="2"/>
              <a:buChar char="§"/>
            </a:pPr>
            <a:endParaRPr lang="en-US" sz="2400" dirty="0" smtClean="0"/>
          </a:p>
        </p:txBody>
      </p:sp>
    </p:spTree>
    <p:extLst>
      <p:ext uri="{BB962C8B-B14F-4D97-AF65-F5344CB8AC3E}">
        <p14:creationId xmlns:p14="http://schemas.microsoft.com/office/powerpoint/2010/main" val="1016634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7543800" cy="822961"/>
          </a:xfrm>
        </p:spPr>
        <p:txBody>
          <a:bodyPr/>
          <a:lstStyle/>
          <a:p>
            <a:r>
              <a:rPr lang="en-US" dirty="0" smtClean="0"/>
              <a:t>Visually Representing</a:t>
            </a:r>
            <a:endParaRPr lang="en-US" dirty="0"/>
          </a:p>
        </p:txBody>
      </p:sp>
      <p:sp>
        <p:nvSpPr>
          <p:cNvPr id="4" name="Rectangle 3"/>
          <p:cNvSpPr/>
          <p:nvPr/>
        </p:nvSpPr>
        <p:spPr>
          <a:xfrm>
            <a:off x="838200" y="1600200"/>
            <a:ext cx="7620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266700" y="1143000"/>
            <a:ext cx="8724900" cy="5029200"/>
          </a:xfrm>
        </p:spPr>
        <p:txBody>
          <a:bodyPr>
            <a:normAutofit fontScale="77500" lnSpcReduction="20000"/>
          </a:bodyPr>
          <a:lstStyle/>
          <a:p>
            <a:pPr>
              <a:buFont typeface="Wingdings" panose="05000000000000000000" pitchFamily="2" charset="2"/>
              <a:buChar char="§"/>
            </a:pPr>
            <a:r>
              <a:rPr lang="en-US" sz="2400" dirty="0" smtClean="0"/>
              <a:t>Following “Dad’s Super Snack,” an activity listed under Reading, the students will teach the class how to make the recipe that they have learned how to read and prepare.</a:t>
            </a:r>
          </a:p>
          <a:p>
            <a:pPr>
              <a:buFont typeface="Wingdings" panose="05000000000000000000" pitchFamily="2" charset="2"/>
              <a:buChar char="§"/>
            </a:pPr>
            <a:r>
              <a:rPr lang="en-US" sz="2400" dirty="0" smtClean="0"/>
              <a:t>Under Science, students will create a movable paper solar system.</a:t>
            </a:r>
          </a:p>
          <a:p>
            <a:pPr>
              <a:buFont typeface="Wingdings" panose="05000000000000000000" pitchFamily="2" charset="2"/>
              <a:buChar char="§"/>
            </a:pPr>
            <a:r>
              <a:rPr lang="en-US" sz="2400" dirty="0" smtClean="0"/>
              <a:t>Students create their own math problems in the “Jelly Bean Math!” game.</a:t>
            </a:r>
          </a:p>
          <a:p>
            <a:pPr>
              <a:buFont typeface="Wingdings" panose="05000000000000000000" pitchFamily="2" charset="2"/>
              <a:buChar char="§"/>
            </a:pPr>
            <a:r>
              <a:rPr lang="en-US" sz="2400" dirty="0" smtClean="0"/>
              <a:t>Students create Braille nameplates.</a:t>
            </a:r>
          </a:p>
          <a:p>
            <a:pPr>
              <a:buFont typeface="Wingdings" panose="05000000000000000000" pitchFamily="2" charset="2"/>
              <a:buChar char="§"/>
            </a:pPr>
            <a:r>
              <a:rPr lang="en-US" sz="2400" dirty="0" smtClean="0"/>
              <a:t>Students create instruments for the Jamboree.</a:t>
            </a:r>
          </a:p>
          <a:p>
            <a:pPr>
              <a:buFont typeface="Wingdings" panose="05000000000000000000" pitchFamily="2" charset="2"/>
              <a:buChar char="§"/>
            </a:pPr>
            <a:r>
              <a:rPr lang="en-US" sz="2400" dirty="0" smtClean="0"/>
              <a:t>Students create original artworks by drawing to the Blues music.</a:t>
            </a:r>
          </a:p>
          <a:p>
            <a:pPr>
              <a:buFont typeface="Wingdings" panose="05000000000000000000" pitchFamily="2" charset="2"/>
              <a:buChar char="§"/>
            </a:pPr>
            <a:r>
              <a:rPr lang="en-US" sz="2400" dirty="0" smtClean="0"/>
              <a:t>Students illustrate both their personal connection stories and their “crazy” written stories.</a:t>
            </a:r>
          </a:p>
          <a:p>
            <a:pPr>
              <a:buFont typeface="Wingdings" panose="05000000000000000000" pitchFamily="2" charset="2"/>
              <a:buChar char="§"/>
            </a:pPr>
            <a:r>
              <a:rPr lang="en-US" sz="2400" dirty="0" smtClean="0"/>
              <a:t>Students demonstrate teamwork in their Home Olympic activity (found in Physical Education).</a:t>
            </a:r>
          </a:p>
          <a:p>
            <a:pPr>
              <a:buFont typeface="Wingdings" panose="05000000000000000000" pitchFamily="2" charset="2"/>
              <a:buChar char="§"/>
            </a:pPr>
            <a:r>
              <a:rPr lang="en-US" sz="2400" dirty="0" smtClean="0"/>
              <a:t>Students create graphs representing Jelly Bean activity data, as well as class votes.</a:t>
            </a:r>
          </a:p>
          <a:p>
            <a:pPr>
              <a:buFont typeface="Wingdings" panose="05000000000000000000" pitchFamily="2" charset="2"/>
              <a:buChar char="§"/>
            </a:pPr>
            <a:r>
              <a:rPr lang="en-US" sz="2400" dirty="0"/>
              <a:t>“What Happened Next?” activity (described in Grouping), students work together to read and present a dramatization of a particular story</a:t>
            </a:r>
            <a:r>
              <a:rPr lang="en-US" sz="2400" dirty="0" smtClean="0"/>
              <a:t>.</a:t>
            </a:r>
          </a:p>
          <a:p>
            <a:pPr>
              <a:buFont typeface="Wingdings" panose="05000000000000000000" pitchFamily="2" charset="2"/>
              <a:buChar char="§"/>
            </a:pPr>
            <a:r>
              <a:rPr lang="en-US" sz="2400" dirty="0" smtClean="0"/>
              <a:t>Presenting burrower research through Science Fair </a:t>
            </a:r>
            <a:r>
              <a:rPr lang="en-US" sz="2400" dirty="0" smtClean="0"/>
              <a:t>method and trading cards</a:t>
            </a:r>
            <a:endParaRPr lang="en-US" sz="2400" dirty="0"/>
          </a:p>
          <a:p>
            <a:pPr>
              <a:buFont typeface="Wingdings" panose="05000000000000000000" pitchFamily="2" charset="2"/>
              <a:buChar char="§"/>
            </a:pPr>
            <a:endParaRPr lang="en-US" sz="2400" dirty="0" smtClean="0"/>
          </a:p>
        </p:txBody>
      </p:sp>
    </p:spTree>
    <p:extLst>
      <p:ext uri="{BB962C8B-B14F-4D97-AF65-F5344CB8AC3E}">
        <p14:creationId xmlns:p14="http://schemas.microsoft.com/office/powerpoint/2010/main" val="4741436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961"/>
            <a:ext cx="7543800" cy="822961"/>
          </a:xfrm>
        </p:spPr>
        <p:txBody>
          <a:bodyPr/>
          <a:lstStyle/>
          <a:p>
            <a:r>
              <a:rPr lang="en-US" dirty="0" smtClean="0"/>
              <a:t>Language Arts Strategies</a:t>
            </a:r>
            <a:endParaRPr lang="en-US" dirty="0"/>
          </a:p>
        </p:txBody>
      </p:sp>
      <p:sp>
        <p:nvSpPr>
          <p:cNvPr id="4" name="Rectangle 3"/>
          <p:cNvSpPr/>
          <p:nvPr/>
        </p:nvSpPr>
        <p:spPr>
          <a:xfrm>
            <a:off x="685800" y="1600200"/>
            <a:ext cx="78486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228600" y="914400"/>
            <a:ext cx="8839200" cy="5334000"/>
          </a:xfrm>
        </p:spPr>
        <p:txBody>
          <a:bodyPr/>
          <a:lstStyle/>
          <a:p>
            <a:pPr>
              <a:buFont typeface="Wingdings" panose="05000000000000000000" pitchFamily="2" charset="2"/>
              <a:buChar char="§"/>
            </a:pPr>
            <a:r>
              <a:rPr lang="en-US" dirty="0" smtClean="0"/>
              <a:t>Organize: </a:t>
            </a:r>
            <a:r>
              <a:rPr lang="en-US" b="1" dirty="0" smtClean="0"/>
              <a:t>This is demonstrated by creating trading cards with the information they have found during their burrower animal research.</a:t>
            </a:r>
          </a:p>
          <a:p>
            <a:pPr>
              <a:buFont typeface="Wingdings" panose="05000000000000000000" pitchFamily="2" charset="2"/>
              <a:buChar char="§"/>
            </a:pPr>
            <a:r>
              <a:rPr lang="en-US" dirty="0" smtClean="0"/>
              <a:t>Elaborate: </a:t>
            </a:r>
            <a:r>
              <a:rPr lang="en-US" b="1" dirty="0" smtClean="0"/>
              <a:t>This is demonstrated by the recipe book project in which they expand their knowledge of creating recipes by creating a book of favorites.</a:t>
            </a:r>
          </a:p>
          <a:p>
            <a:pPr>
              <a:buFont typeface="Wingdings" panose="05000000000000000000" pitchFamily="2" charset="2"/>
              <a:buChar char="§"/>
            </a:pPr>
            <a:r>
              <a:rPr lang="en-US" dirty="0" smtClean="0"/>
              <a:t>Revise: </a:t>
            </a:r>
            <a:r>
              <a:rPr lang="en-US" b="1" dirty="0" smtClean="0"/>
              <a:t>This is demonstrated by the peer reviews of written letters to pen pals and the President.</a:t>
            </a:r>
          </a:p>
          <a:p>
            <a:pPr>
              <a:buFont typeface="Wingdings" panose="05000000000000000000" pitchFamily="2" charset="2"/>
              <a:buChar char="§"/>
            </a:pPr>
            <a:r>
              <a:rPr lang="en-US" dirty="0" smtClean="0"/>
              <a:t>Draw Inferences: </a:t>
            </a:r>
            <a:r>
              <a:rPr lang="en-US" b="1" dirty="0" smtClean="0"/>
              <a:t>This is demonstrated by the discussions following the observations of the various graphs created.</a:t>
            </a:r>
          </a:p>
          <a:p>
            <a:pPr>
              <a:buFont typeface="Wingdings" panose="05000000000000000000" pitchFamily="2" charset="2"/>
              <a:buChar char="§"/>
            </a:pPr>
            <a:r>
              <a:rPr lang="en-US" dirty="0" smtClean="0"/>
              <a:t>Visualize: </a:t>
            </a:r>
            <a:r>
              <a:rPr lang="en-US" b="1" dirty="0" smtClean="0"/>
              <a:t>This is demonstrated when the students use their imagination during the read aloud of the </a:t>
            </a:r>
            <a:r>
              <a:rPr lang="en-US" b="1" i="1" dirty="0" smtClean="0"/>
              <a:t>Arthur </a:t>
            </a:r>
            <a:r>
              <a:rPr lang="en-US" b="1" dirty="0" smtClean="0"/>
              <a:t>books.</a:t>
            </a:r>
          </a:p>
          <a:p>
            <a:pPr>
              <a:buFont typeface="Wingdings" panose="05000000000000000000" pitchFamily="2" charset="2"/>
              <a:buChar char="§"/>
            </a:pPr>
            <a:r>
              <a:rPr lang="en-US" dirty="0" smtClean="0"/>
              <a:t>Connect: </a:t>
            </a:r>
            <a:r>
              <a:rPr lang="en-US" b="1" dirty="0" smtClean="0"/>
              <a:t>This is demonstrated by the student’s response to </a:t>
            </a:r>
            <a:r>
              <a:rPr lang="en-US" b="1" i="1" dirty="0" smtClean="0"/>
              <a:t>Arthur Meets the President</a:t>
            </a:r>
            <a:r>
              <a:rPr lang="en-US" b="1" dirty="0" smtClean="0"/>
              <a:t>, when they write a letter to the president.</a:t>
            </a:r>
          </a:p>
          <a:p>
            <a:pPr>
              <a:buFont typeface="Wingdings" panose="05000000000000000000" pitchFamily="2" charset="2"/>
              <a:buChar char="§"/>
            </a:pPr>
            <a:r>
              <a:rPr lang="en-US" dirty="0" smtClean="0"/>
              <a:t>Notice/Apply Nonverbal Cues:</a:t>
            </a:r>
            <a:r>
              <a:rPr lang="en-US" b="1" dirty="0" smtClean="0"/>
              <a:t> This is demonstrated in discussions about what message Marc Brown was trying to get across through different books.</a:t>
            </a:r>
            <a:endParaRPr lang="en-US" dirty="0"/>
          </a:p>
        </p:txBody>
      </p:sp>
    </p:spTree>
    <p:extLst>
      <p:ext uri="{BB962C8B-B14F-4D97-AF65-F5344CB8AC3E}">
        <p14:creationId xmlns:p14="http://schemas.microsoft.com/office/powerpoint/2010/main" val="8268336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543800" cy="822961"/>
          </a:xfrm>
        </p:spPr>
        <p:txBody>
          <a:bodyPr/>
          <a:lstStyle/>
          <a:p>
            <a:r>
              <a:rPr lang="en-US" dirty="0" smtClean="0"/>
              <a:t>Grouping: Large-Group</a:t>
            </a:r>
            <a:endParaRPr lang="en-US" dirty="0"/>
          </a:p>
        </p:txBody>
      </p:sp>
      <p:sp>
        <p:nvSpPr>
          <p:cNvPr id="4" name="Rectangle 3"/>
          <p:cNvSpPr/>
          <p:nvPr/>
        </p:nvSpPr>
        <p:spPr>
          <a:xfrm>
            <a:off x="838200" y="1600200"/>
            <a:ext cx="7620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2400" y="990600"/>
            <a:ext cx="8839200" cy="5257800"/>
          </a:xfrm>
        </p:spPr>
        <p:txBody>
          <a:bodyPr>
            <a:normAutofit/>
          </a:bodyPr>
          <a:lstStyle/>
          <a:p>
            <a:pPr lvl="1">
              <a:buFont typeface="Wingdings" panose="05000000000000000000" pitchFamily="2" charset="2"/>
              <a:buChar char="§"/>
            </a:pPr>
            <a:r>
              <a:rPr lang="en-US" sz="2000" dirty="0" smtClean="0"/>
              <a:t>Discussing Arthur Books and Videos</a:t>
            </a:r>
          </a:p>
          <a:p>
            <a:pPr lvl="1">
              <a:buFont typeface="Wingdings" panose="05000000000000000000" pitchFamily="2" charset="2"/>
              <a:buChar char="§"/>
            </a:pPr>
            <a:r>
              <a:rPr lang="en-US" sz="2000" dirty="0" smtClean="0"/>
              <a:t>Class </a:t>
            </a:r>
            <a:r>
              <a:rPr lang="en-US" sz="2000" dirty="0" smtClean="0"/>
              <a:t>voting </a:t>
            </a:r>
            <a:endParaRPr lang="en-US" sz="2000" dirty="0" smtClean="0"/>
          </a:p>
          <a:p>
            <a:pPr lvl="1">
              <a:buFont typeface="Wingdings" panose="05000000000000000000" pitchFamily="2" charset="2"/>
              <a:buChar char="§"/>
            </a:pPr>
            <a:r>
              <a:rPr lang="en-US" sz="2000" dirty="0" smtClean="0"/>
              <a:t>Class discussion during lessons</a:t>
            </a:r>
          </a:p>
          <a:p>
            <a:pPr lvl="1">
              <a:buFont typeface="Wingdings" panose="05000000000000000000" pitchFamily="2" charset="2"/>
              <a:buChar char="§"/>
            </a:pPr>
            <a:r>
              <a:rPr lang="en-US" sz="2000" dirty="0" smtClean="0"/>
              <a:t>Students play their instrument in the Music Jamboree.</a:t>
            </a:r>
          </a:p>
          <a:p>
            <a:pPr lvl="1">
              <a:buFont typeface="Wingdings" panose="05000000000000000000" pitchFamily="2" charset="2"/>
              <a:buChar char="§"/>
            </a:pPr>
            <a:r>
              <a:rPr lang="en-US" sz="2000" dirty="0" smtClean="0"/>
              <a:t>Playing Soccer</a:t>
            </a:r>
          </a:p>
          <a:p>
            <a:pPr lvl="1">
              <a:buFont typeface="Wingdings" panose="05000000000000000000" pitchFamily="2" charset="2"/>
              <a:buChar char="§"/>
            </a:pPr>
            <a:r>
              <a:rPr lang="en-US" sz="2000" dirty="0" smtClean="0"/>
              <a:t>Bowling</a:t>
            </a:r>
          </a:p>
          <a:p>
            <a:pPr lvl="1">
              <a:buFont typeface="Wingdings" panose="05000000000000000000" pitchFamily="2" charset="2"/>
              <a:buChar char="§"/>
            </a:pPr>
            <a:r>
              <a:rPr lang="en-US" sz="2000" dirty="0" smtClean="0"/>
              <a:t>Home Olympics</a:t>
            </a:r>
          </a:p>
          <a:p>
            <a:pPr lvl="1">
              <a:buFont typeface="Wingdings" panose="05000000000000000000" pitchFamily="2" charset="2"/>
              <a:buChar char="§"/>
            </a:pPr>
            <a:r>
              <a:rPr lang="en-US" sz="2000" dirty="0" smtClean="0"/>
              <a:t>Students contribute to the class book of personal connections to Arthur characters.</a:t>
            </a:r>
            <a:endParaRPr lang="en-US" sz="2000" dirty="0"/>
          </a:p>
          <a:p>
            <a:pPr lvl="1">
              <a:buFont typeface="Wingdings" panose="05000000000000000000" pitchFamily="2" charset="2"/>
              <a:buChar char="§"/>
            </a:pPr>
            <a:r>
              <a:rPr lang="en-US" sz="2000" dirty="0" smtClean="0"/>
              <a:t>Poetry </a:t>
            </a:r>
            <a:r>
              <a:rPr lang="en-US" sz="2000" dirty="0" smtClean="0"/>
              <a:t>Contest</a:t>
            </a:r>
          </a:p>
          <a:p>
            <a:pPr lvl="1">
              <a:buFont typeface="Wingdings" panose="05000000000000000000" pitchFamily="2" charset="2"/>
              <a:buChar char="§"/>
            </a:pPr>
            <a:r>
              <a:rPr lang="en-US" sz="2000" dirty="0" smtClean="0"/>
              <a:t>Various games included in Physical Activity and Math graphs</a:t>
            </a:r>
            <a:endParaRPr lang="en-US" sz="2400" dirty="0" smtClean="0"/>
          </a:p>
        </p:txBody>
      </p:sp>
    </p:spTree>
    <p:extLst>
      <p:ext uri="{BB962C8B-B14F-4D97-AF65-F5344CB8AC3E}">
        <p14:creationId xmlns:p14="http://schemas.microsoft.com/office/powerpoint/2010/main" val="687071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5958840" cy="899161"/>
          </a:xfrm>
        </p:spPr>
        <p:txBody>
          <a:bodyPr/>
          <a:lstStyle/>
          <a:p>
            <a:r>
              <a:rPr lang="en-US" dirty="0" smtClean="0"/>
              <a:t>Grouping: Small-Group</a:t>
            </a:r>
            <a:endParaRPr lang="en-US" dirty="0"/>
          </a:p>
        </p:txBody>
      </p:sp>
      <p:sp>
        <p:nvSpPr>
          <p:cNvPr id="4" name="Rectangle 3"/>
          <p:cNvSpPr/>
          <p:nvPr/>
        </p:nvSpPr>
        <p:spPr>
          <a:xfrm>
            <a:off x="838200" y="1600200"/>
            <a:ext cx="7620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04800" y="1143000"/>
            <a:ext cx="8153400" cy="4724400"/>
          </a:xfrm>
        </p:spPr>
        <p:txBody>
          <a:bodyPr>
            <a:noAutofit/>
          </a:bodyPr>
          <a:lstStyle/>
          <a:p>
            <a:pPr lvl="1">
              <a:buFont typeface="Wingdings" panose="05000000000000000000" pitchFamily="2" charset="2"/>
              <a:buChar char="§"/>
            </a:pPr>
            <a:r>
              <a:rPr lang="en-US" sz="2000" dirty="0" smtClean="0"/>
              <a:t>“</a:t>
            </a:r>
            <a:r>
              <a:rPr lang="en-US" sz="2000" dirty="0"/>
              <a:t>What Happened Next?”: Many children know the </a:t>
            </a:r>
            <a:r>
              <a:rPr lang="en-US" sz="2000" i="1" dirty="0"/>
              <a:t>Arthur</a:t>
            </a:r>
            <a:r>
              <a:rPr lang="en-US" sz="2000" dirty="0"/>
              <a:t> stories by heart. In this activity, students will work together to read a particular story and then can choose toe either retell it to the class, or present a dramatization. They develop sequencing, reading comprehension, and oral presentation skills. </a:t>
            </a:r>
          </a:p>
          <a:p>
            <a:pPr lvl="1">
              <a:buFont typeface="Wingdings" panose="05000000000000000000" pitchFamily="2" charset="2"/>
              <a:buChar char="§"/>
            </a:pPr>
            <a:r>
              <a:rPr lang="en-US" sz="2000" dirty="0"/>
              <a:t>“1, 2, 3…LIFT” experiment of lifting heavy objects together.</a:t>
            </a:r>
          </a:p>
          <a:p>
            <a:pPr lvl="1">
              <a:buFont typeface="Wingdings" panose="05000000000000000000" pitchFamily="2" charset="2"/>
              <a:buChar char="§"/>
            </a:pPr>
            <a:r>
              <a:rPr lang="en-US" sz="2000" dirty="0"/>
              <a:t>Playing </a:t>
            </a:r>
            <a:r>
              <a:rPr lang="en-US" sz="2000" dirty="0" err="1"/>
              <a:t>Mancala</a:t>
            </a:r>
            <a:r>
              <a:rPr lang="en-US" sz="2000" dirty="0"/>
              <a:t> (board game) with a partner.</a:t>
            </a:r>
          </a:p>
          <a:p>
            <a:pPr lvl="1">
              <a:buFont typeface="Wingdings" panose="05000000000000000000" pitchFamily="2" charset="2"/>
              <a:buChar char="§"/>
            </a:pPr>
            <a:r>
              <a:rPr lang="en-US" sz="2000" dirty="0"/>
              <a:t>Bowling </a:t>
            </a:r>
            <a:r>
              <a:rPr lang="en-US" sz="2000" dirty="0" smtClean="0"/>
              <a:t>Tournament</a:t>
            </a:r>
          </a:p>
          <a:p>
            <a:pPr lvl="1">
              <a:buFont typeface="Wingdings" panose="05000000000000000000" pitchFamily="2" charset="2"/>
              <a:buChar char="§"/>
            </a:pPr>
            <a:r>
              <a:rPr lang="en-US" sz="2000" dirty="0" smtClean="0"/>
              <a:t>“Communication Adventure”</a:t>
            </a:r>
          </a:p>
          <a:p>
            <a:pPr lvl="1">
              <a:buFont typeface="Wingdings" panose="05000000000000000000" pitchFamily="2" charset="2"/>
              <a:buChar char="§"/>
            </a:pPr>
            <a:r>
              <a:rPr lang="en-US" sz="2000" dirty="0" smtClean="0"/>
              <a:t>Peer Reviews</a:t>
            </a:r>
            <a:endParaRPr lang="en-US" sz="2000" dirty="0"/>
          </a:p>
        </p:txBody>
      </p:sp>
    </p:spTree>
    <p:extLst>
      <p:ext uri="{BB962C8B-B14F-4D97-AF65-F5344CB8AC3E}">
        <p14:creationId xmlns:p14="http://schemas.microsoft.com/office/powerpoint/2010/main" val="1674127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450757"/>
          </a:xfrm>
        </p:spPr>
        <p:txBody>
          <a:bodyPr>
            <a:normAutofit/>
          </a:bodyPr>
          <a:lstStyle/>
          <a:p>
            <a:pPr algn="ctr"/>
            <a:r>
              <a:rPr lang="en-US" dirty="0" smtClean="0"/>
              <a:t>Literature Selection – Fiction</a:t>
            </a:r>
            <a:endParaRPr lang="en-US" dirty="0"/>
          </a:p>
        </p:txBody>
      </p:sp>
      <p:sp>
        <p:nvSpPr>
          <p:cNvPr id="3" name="Content Placeholder 2"/>
          <p:cNvSpPr>
            <a:spLocks noGrp="1"/>
          </p:cNvSpPr>
          <p:nvPr>
            <p:ph idx="1"/>
          </p:nvPr>
        </p:nvSpPr>
        <p:spPr/>
        <p:txBody>
          <a:bodyPr numCol="2">
            <a:normAutofit/>
          </a:bodyPr>
          <a:lstStyle/>
          <a:p>
            <a:pPr>
              <a:buFont typeface="Wingdings" panose="05000000000000000000" pitchFamily="2" charset="2"/>
              <a:buChar char="§"/>
            </a:pPr>
            <a:r>
              <a:rPr lang="en-US" sz="2000" i="1" dirty="0" smtClean="0"/>
              <a:t>Arthur’s Science Fair Trouble</a:t>
            </a:r>
          </a:p>
          <a:p>
            <a:pPr>
              <a:buFont typeface="Wingdings" panose="05000000000000000000" pitchFamily="2" charset="2"/>
              <a:buChar char="§"/>
            </a:pPr>
            <a:r>
              <a:rPr lang="en-US" sz="2000" i="1" dirty="0" smtClean="0"/>
              <a:t>Arthur Loses His Marbles</a:t>
            </a:r>
          </a:p>
          <a:p>
            <a:pPr>
              <a:buFont typeface="Wingdings" panose="05000000000000000000" pitchFamily="2" charset="2"/>
              <a:buChar char="§"/>
            </a:pPr>
            <a:r>
              <a:rPr lang="en-US" sz="2000" i="1" dirty="0" smtClean="0"/>
              <a:t>Arthur’s Jelly Beans</a:t>
            </a:r>
          </a:p>
          <a:p>
            <a:pPr>
              <a:buFont typeface="Wingdings" panose="05000000000000000000" pitchFamily="2" charset="2"/>
              <a:buChar char="§"/>
            </a:pPr>
            <a:r>
              <a:rPr lang="en-US" sz="2000" i="1" dirty="0" smtClean="0"/>
              <a:t>Arthur Plays the Blues</a:t>
            </a:r>
          </a:p>
          <a:p>
            <a:pPr>
              <a:buFont typeface="Wingdings" panose="05000000000000000000" pitchFamily="2" charset="2"/>
              <a:buChar char="§"/>
            </a:pPr>
            <a:r>
              <a:rPr lang="en-US" sz="2000" i="1" dirty="0" smtClean="0"/>
              <a:t>Arthur and the Poetry Contest</a:t>
            </a:r>
          </a:p>
          <a:p>
            <a:pPr>
              <a:buFont typeface="Wingdings" panose="05000000000000000000" pitchFamily="2" charset="2"/>
              <a:buChar char="§"/>
            </a:pPr>
            <a:r>
              <a:rPr lang="en-US" sz="2000" i="1" dirty="0" smtClean="0"/>
              <a:t>Arthur and the Best Coach Ever</a:t>
            </a:r>
          </a:p>
          <a:p>
            <a:pPr>
              <a:buFont typeface="Wingdings" panose="05000000000000000000" pitchFamily="2" charset="2"/>
              <a:buChar char="§"/>
            </a:pPr>
            <a:r>
              <a:rPr lang="en-US" sz="2000" i="1" dirty="0" smtClean="0"/>
              <a:t>D.W. the Picky Eater</a:t>
            </a:r>
          </a:p>
          <a:p>
            <a:pPr>
              <a:buFont typeface="Wingdings" panose="05000000000000000000" pitchFamily="2" charset="2"/>
              <a:buChar char="§"/>
            </a:pPr>
            <a:r>
              <a:rPr lang="en-US" sz="2000" i="1" dirty="0" smtClean="0"/>
              <a:t>Dad’s Dessert Dilemma</a:t>
            </a:r>
          </a:p>
          <a:p>
            <a:pPr>
              <a:buFont typeface="Wingdings" panose="05000000000000000000" pitchFamily="2" charset="2"/>
              <a:buChar char="§"/>
            </a:pPr>
            <a:r>
              <a:rPr lang="en-US" sz="2000" i="1" dirty="0" smtClean="0"/>
              <a:t>Arthur Writes a Story</a:t>
            </a:r>
          </a:p>
          <a:p>
            <a:pPr>
              <a:buFont typeface="Wingdings" panose="05000000000000000000" pitchFamily="2" charset="2"/>
              <a:buChar char="§"/>
            </a:pPr>
            <a:r>
              <a:rPr lang="en-US" i="1" dirty="0" smtClean="0"/>
              <a:t>Arthur Meets the </a:t>
            </a:r>
            <a:r>
              <a:rPr lang="en-US" i="1" dirty="0" smtClean="0"/>
              <a:t>President</a:t>
            </a:r>
            <a:endParaRPr lang="en-US" sz="2000" i="1" dirty="0" smtClean="0"/>
          </a:p>
          <a:p>
            <a:endParaRPr lang="en-US" sz="2000" dirty="0" smtClean="0"/>
          </a:p>
          <a:p>
            <a:endParaRPr lang="en-US" sz="2000" i="1" dirty="0"/>
          </a:p>
        </p:txBody>
      </p:sp>
    </p:spTree>
    <p:extLst>
      <p:ext uri="{BB962C8B-B14F-4D97-AF65-F5344CB8AC3E}">
        <p14:creationId xmlns:p14="http://schemas.microsoft.com/office/powerpoint/2010/main" val="30866516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5958840" cy="899161"/>
          </a:xfrm>
        </p:spPr>
        <p:txBody>
          <a:bodyPr/>
          <a:lstStyle/>
          <a:p>
            <a:r>
              <a:rPr lang="en-US" dirty="0" smtClean="0"/>
              <a:t>Grouping: Individual</a:t>
            </a:r>
            <a:endParaRPr lang="en-US" dirty="0"/>
          </a:p>
        </p:txBody>
      </p:sp>
      <p:sp>
        <p:nvSpPr>
          <p:cNvPr id="4" name="Rectangle 3"/>
          <p:cNvSpPr/>
          <p:nvPr/>
        </p:nvSpPr>
        <p:spPr>
          <a:xfrm>
            <a:off x="838200" y="1600200"/>
            <a:ext cx="7620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04800" y="1066800"/>
            <a:ext cx="8153400" cy="4648200"/>
          </a:xfrm>
        </p:spPr>
        <p:txBody>
          <a:bodyPr>
            <a:normAutofit/>
          </a:bodyPr>
          <a:lstStyle/>
          <a:p>
            <a:pPr lvl="1">
              <a:buFont typeface="Wingdings" panose="05000000000000000000" pitchFamily="2" charset="2"/>
              <a:buChar char="§"/>
            </a:pPr>
            <a:r>
              <a:rPr lang="en-US" sz="2000" i="1" dirty="0" smtClean="0"/>
              <a:t>Arthur </a:t>
            </a:r>
            <a:r>
              <a:rPr lang="en-US" sz="2000" i="1" dirty="0"/>
              <a:t>and the Pen-Pal Playoff</a:t>
            </a:r>
            <a:r>
              <a:rPr lang="en-US" sz="2000" dirty="0"/>
              <a:t> – students will start writing to their pen-pals from a school in another state (or even country!).</a:t>
            </a:r>
          </a:p>
          <a:p>
            <a:pPr lvl="1">
              <a:buFont typeface="Wingdings" panose="05000000000000000000" pitchFamily="2" charset="2"/>
              <a:buChar char="§"/>
            </a:pPr>
            <a:r>
              <a:rPr lang="en-US" sz="2000" dirty="0"/>
              <a:t>Paper solar system</a:t>
            </a:r>
          </a:p>
          <a:p>
            <a:pPr lvl="1">
              <a:buFont typeface="Wingdings" panose="05000000000000000000" pitchFamily="2" charset="2"/>
              <a:buChar char="§"/>
            </a:pPr>
            <a:r>
              <a:rPr lang="en-US" sz="2000" dirty="0"/>
              <a:t>Playing </a:t>
            </a:r>
            <a:r>
              <a:rPr lang="en-US" sz="2000" dirty="0" err="1"/>
              <a:t>Mancala</a:t>
            </a:r>
            <a:r>
              <a:rPr lang="en-US" sz="2000" dirty="0"/>
              <a:t> online</a:t>
            </a:r>
          </a:p>
          <a:p>
            <a:pPr lvl="1">
              <a:buFont typeface="Wingdings" panose="05000000000000000000" pitchFamily="2" charset="2"/>
              <a:buChar char="§"/>
            </a:pPr>
            <a:r>
              <a:rPr lang="en-US" sz="2000" dirty="0"/>
              <a:t>Students read nonfiction  books about </a:t>
            </a:r>
            <a:r>
              <a:rPr lang="en-US" sz="2000" dirty="0" smtClean="0"/>
              <a:t>Presidents </a:t>
            </a:r>
            <a:r>
              <a:rPr lang="en-US" sz="2000" dirty="0"/>
              <a:t>and/or the White House.</a:t>
            </a:r>
          </a:p>
          <a:p>
            <a:pPr lvl="1">
              <a:buFont typeface="Wingdings" panose="05000000000000000000" pitchFamily="2" charset="2"/>
              <a:buChar char="§"/>
            </a:pPr>
            <a:r>
              <a:rPr lang="en-US" sz="2000" dirty="0"/>
              <a:t>Students create their own </a:t>
            </a:r>
            <a:r>
              <a:rPr lang="en-US" sz="2000" dirty="0" smtClean="0"/>
              <a:t>imaginative </a:t>
            </a:r>
            <a:r>
              <a:rPr lang="en-US" sz="2000" dirty="0"/>
              <a:t>story as Arthur did</a:t>
            </a:r>
            <a:r>
              <a:rPr lang="en-US" sz="2000" dirty="0" smtClean="0"/>
              <a:t>.</a:t>
            </a:r>
          </a:p>
          <a:p>
            <a:pPr lvl="1">
              <a:buFont typeface="Wingdings" panose="05000000000000000000" pitchFamily="2" charset="2"/>
              <a:buChar char="§"/>
            </a:pPr>
            <a:r>
              <a:rPr lang="en-US" sz="2000" dirty="0" smtClean="0"/>
              <a:t>Letter to the President</a:t>
            </a:r>
          </a:p>
          <a:p>
            <a:pPr lvl="1">
              <a:buFont typeface="Wingdings" panose="05000000000000000000" pitchFamily="2" charset="2"/>
              <a:buChar char="§"/>
            </a:pPr>
            <a:r>
              <a:rPr lang="en-US" sz="2000" dirty="0" smtClean="0"/>
              <a:t>Making instruments for the Jamboree</a:t>
            </a:r>
            <a:endParaRPr lang="en-US" sz="2000" dirty="0"/>
          </a:p>
          <a:p>
            <a:endParaRPr lang="en-US" sz="1600" dirty="0"/>
          </a:p>
        </p:txBody>
      </p:sp>
    </p:spTree>
    <p:extLst>
      <p:ext uri="{BB962C8B-B14F-4D97-AF65-F5344CB8AC3E}">
        <p14:creationId xmlns:p14="http://schemas.microsoft.com/office/powerpoint/2010/main" val="38317375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543800" cy="899161"/>
          </a:xfrm>
        </p:spPr>
        <p:txBody>
          <a:bodyPr/>
          <a:lstStyle/>
          <a:p>
            <a:r>
              <a:rPr lang="en-US" dirty="0" smtClean="0"/>
              <a:t>Technology Resources</a:t>
            </a:r>
            <a:endParaRPr lang="en-US" dirty="0"/>
          </a:p>
        </p:txBody>
      </p:sp>
      <p:sp>
        <p:nvSpPr>
          <p:cNvPr id="4" name="Rectangle 3"/>
          <p:cNvSpPr/>
          <p:nvPr/>
        </p:nvSpPr>
        <p:spPr>
          <a:xfrm>
            <a:off x="838200" y="1600200"/>
            <a:ext cx="7620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04800" y="1066800"/>
            <a:ext cx="8534400" cy="5105400"/>
          </a:xfrm>
        </p:spPr>
        <p:txBody>
          <a:bodyPr>
            <a:normAutofit/>
          </a:bodyPr>
          <a:lstStyle/>
          <a:p>
            <a:pPr>
              <a:buFont typeface="Wingdings" panose="05000000000000000000" pitchFamily="2" charset="2"/>
              <a:buChar char="§"/>
            </a:pPr>
            <a:r>
              <a:rPr lang="en-US" sz="2400" dirty="0"/>
              <a:t>Online Resources</a:t>
            </a:r>
            <a:r>
              <a:rPr lang="en-US" sz="2400" dirty="0" smtClean="0"/>
              <a:t>:</a:t>
            </a:r>
          </a:p>
          <a:p>
            <a:pPr lvl="1">
              <a:buSzPct val="80000"/>
              <a:buFont typeface="Courier New" panose="02070309020205020404" pitchFamily="49" charset="0"/>
              <a:buChar char="o"/>
            </a:pPr>
            <a:r>
              <a:rPr lang="en-US" sz="2000" dirty="0" smtClean="0"/>
              <a:t>PBS Arthur:</a:t>
            </a:r>
          </a:p>
          <a:p>
            <a:pPr lvl="2">
              <a:buSzPct val="80000"/>
              <a:buFont typeface="Wingdings" panose="05000000000000000000" pitchFamily="2" charset="2"/>
              <a:buChar char="Ø"/>
            </a:pPr>
            <a:r>
              <a:rPr lang="en-US" sz="1800" dirty="0" smtClean="0"/>
              <a:t>Teachers/Parents: </a:t>
            </a:r>
            <a:r>
              <a:rPr lang="en-US" sz="1800" dirty="0" smtClean="0">
                <a:hlinkClick r:id="rId2"/>
              </a:rPr>
              <a:t>http://www.pbs.org/parents/arthur/index.html</a:t>
            </a:r>
            <a:endParaRPr lang="en-US" sz="1800" dirty="0" smtClean="0"/>
          </a:p>
          <a:p>
            <a:pPr lvl="2">
              <a:buSzPct val="80000"/>
              <a:buFont typeface="Wingdings" panose="05000000000000000000" pitchFamily="2" charset="2"/>
              <a:buChar char="Ø"/>
            </a:pPr>
            <a:r>
              <a:rPr lang="en-US" sz="1800" dirty="0" smtClean="0"/>
              <a:t>Students: </a:t>
            </a:r>
            <a:r>
              <a:rPr lang="en-US" sz="1800" dirty="0" smtClean="0">
                <a:hlinkClick r:id="rId3"/>
              </a:rPr>
              <a:t>http://pbskids.org/arthur/</a:t>
            </a:r>
            <a:endParaRPr lang="en-US" sz="1800" dirty="0" smtClean="0"/>
          </a:p>
          <a:p>
            <a:pPr lvl="1">
              <a:buSzPct val="80000"/>
              <a:buFont typeface="Courier New" panose="02070309020205020404" pitchFamily="49" charset="0"/>
              <a:buChar char="o"/>
            </a:pPr>
            <a:r>
              <a:rPr lang="en-US" sz="2000" dirty="0" err="1" smtClean="0"/>
              <a:t>Mancala</a:t>
            </a:r>
            <a:r>
              <a:rPr lang="en-US" sz="2000" dirty="0"/>
              <a:t>: </a:t>
            </a:r>
            <a:r>
              <a:rPr lang="en-US" sz="2000" dirty="0" smtClean="0">
                <a:hlinkClick r:id="rId4"/>
              </a:rPr>
              <a:t>http</a:t>
            </a:r>
            <a:r>
              <a:rPr lang="en-US" sz="2000" dirty="0">
                <a:hlinkClick r:id="rId4"/>
              </a:rPr>
              <a:t>://</a:t>
            </a:r>
            <a:r>
              <a:rPr lang="en-US" sz="2000" dirty="0" smtClean="0">
                <a:hlinkClick r:id="rId4"/>
              </a:rPr>
              <a:t>www.mathplayground.com/mancala.html</a:t>
            </a:r>
            <a:endParaRPr lang="en-US" sz="2000" dirty="0" smtClean="0"/>
          </a:p>
          <a:p>
            <a:pPr lvl="1">
              <a:buSzPct val="80000"/>
              <a:buFont typeface="Courier New" panose="02070309020205020404" pitchFamily="49" charset="0"/>
              <a:buChar char="o"/>
            </a:pPr>
            <a:r>
              <a:rPr lang="en-US" sz="2000" dirty="0" smtClean="0"/>
              <a:t>Jelly Bean Math!:</a:t>
            </a:r>
            <a:r>
              <a:rPr lang="en-US" sz="1400" dirty="0">
                <a:hlinkClick r:id="rId5"/>
              </a:rPr>
              <a:t>http://thehappyteachertpt.blogspot.com/2013/03/jelly-bean-math-addition.html</a:t>
            </a:r>
            <a:r>
              <a:rPr lang="en-US" sz="1400" dirty="0"/>
              <a:t> </a:t>
            </a:r>
            <a:endParaRPr lang="en-US" sz="1400" dirty="0" smtClean="0"/>
          </a:p>
          <a:p>
            <a:pPr lvl="1">
              <a:buSzPct val="80000"/>
              <a:buFont typeface="Courier New" panose="02070309020205020404" pitchFamily="49" charset="0"/>
              <a:buChar char="o"/>
            </a:pPr>
            <a:r>
              <a:rPr lang="en-US" sz="2000" dirty="0" smtClean="0"/>
              <a:t>Blues Music</a:t>
            </a:r>
            <a:r>
              <a:rPr lang="en-US" sz="2000" dirty="0"/>
              <a:t>: </a:t>
            </a:r>
            <a:r>
              <a:rPr lang="en-US" sz="1400" dirty="0">
                <a:hlinkClick r:id="rId6"/>
              </a:rPr>
              <a:t>https://</a:t>
            </a:r>
            <a:r>
              <a:rPr lang="en-US" sz="1400" dirty="0" smtClean="0">
                <a:hlinkClick r:id="rId6"/>
              </a:rPr>
              <a:t>www.youtube.com/watch?v=lR8owl8yQp8</a:t>
            </a:r>
            <a:r>
              <a:rPr lang="en-US" sz="1400" dirty="0" smtClean="0"/>
              <a:t> (an hour-long video of Blues music)</a:t>
            </a:r>
            <a:endParaRPr lang="en-US" sz="1400" dirty="0" smtClean="0"/>
          </a:p>
          <a:p>
            <a:pPr lvl="1">
              <a:buSzPct val="80000"/>
              <a:buFont typeface="Courier New" panose="02070309020205020404" pitchFamily="49" charset="0"/>
              <a:buChar char="o"/>
            </a:pPr>
            <a:r>
              <a:rPr lang="en-US" sz="2000" dirty="0" smtClean="0"/>
              <a:t>Burrower Animal Family: </a:t>
            </a:r>
            <a:r>
              <a:rPr lang="en-US" sz="2000" dirty="0">
                <a:hlinkClick r:id="rId7"/>
              </a:rPr>
              <a:t>http://easyscienceforkids.com/all-about-the-burrowers/</a:t>
            </a:r>
            <a:r>
              <a:rPr lang="en-US" sz="2000" dirty="0"/>
              <a:t> </a:t>
            </a:r>
            <a:endParaRPr lang="en-US" sz="2000" dirty="0" smtClean="0"/>
          </a:p>
          <a:p>
            <a:pPr lvl="1">
              <a:buSzPct val="80000"/>
              <a:buFont typeface="Courier New" panose="02070309020205020404" pitchFamily="49" charset="0"/>
              <a:buChar char="o"/>
            </a:pPr>
            <a:r>
              <a:rPr lang="en-US" sz="2000" dirty="0" smtClean="0"/>
              <a:t>Episodes:</a:t>
            </a:r>
          </a:p>
          <a:p>
            <a:pPr lvl="2">
              <a:buSzPct val="80000"/>
              <a:buFont typeface="Wingdings" panose="05000000000000000000" pitchFamily="2" charset="2"/>
              <a:buChar char="Ø"/>
            </a:pPr>
            <a:r>
              <a:rPr lang="en-US" sz="1700" dirty="0" smtClean="0"/>
              <a:t>Return of the King</a:t>
            </a:r>
            <a:r>
              <a:rPr lang="en-US" sz="1700" dirty="0"/>
              <a:t>: </a:t>
            </a:r>
            <a:r>
              <a:rPr lang="en-US" sz="1700" dirty="0" smtClean="0"/>
              <a:t>(shorter version)</a:t>
            </a:r>
            <a:r>
              <a:rPr lang="en-US" sz="1700" dirty="0" smtClean="0">
                <a:hlinkClick r:id="rId8"/>
              </a:rPr>
              <a:t>https</a:t>
            </a:r>
            <a:r>
              <a:rPr lang="en-US" sz="1700" dirty="0">
                <a:hlinkClick r:id="rId8"/>
              </a:rPr>
              <a:t>://</a:t>
            </a:r>
            <a:r>
              <a:rPr lang="en-US" sz="1700" dirty="0" smtClean="0">
                <a:hlinkClick r:id="rId8"/>
              </a:rPr>
              <a:t>www.youtube.com/watch?v=NsdGk8sW7ac</a:t>
            </a:r>
            <a:endParaRPr lang="en-US" sz="1700" dirty="0"/>
          </a:p>
          <a:p>
            <a:pPr marL="384048" lvl="2" indent="0">
              <a:buSzPct val="80000"/>
              <a:buNone/>
            </a:pPr>
            <a:r>
              <a:rPr lang="en-US" sz="1700" dirty="0" smtClean="0"/>
              <a:t>	(</a:t>
            </a:r>
            <a:r>
              <a:rPr lang="en-US" sz="1700" dirty="0"/>
              <a:t>longer version</a:t>
            </a:r>
            <a:r>
              <a:rPr lang="en-US" sz="1700" dirty="0" smtClean="0"/>
              <a:t>): </a:t>
            </a:r>
            <a:r>
              <a:rPr lang="en-US" sz="1700" dirty="0" smtClean="0">
                <a:hlinkClick r:id="rId9"/>
              </a:rPr>
              <a:t>https</a:t>
            </a:r>
            <a:r>
              <a:rPr lang="en-US" sz="1700" dirty="0">
                <a:hlinkClick r:id="rId9"/>
              </a:rPr>
              <a:t>://</a:t>
            </a:r>
            <a:r>
              <a:rPr lang="en-US" sz="1700" dirty="0" smtClean="0">
                <a:hlinkClick r:id="rId9"/>
              </a:rPr>
              <a:t>www.youtube.com/watch?v=adzy5vSFvos</a:t>
            </a:r>
            <a:r>
              <a:rPr lang="en-US" sz="1700" dirty="0" smtClean="0"/>
              <a:t>  </a:t>
            </a:r>
          </a:p>
          <a:p>
            <a:pPr lvl="2">
              <a:buSzPct val="80000"/>
              <a:buFont typeface="Wingdings" panose="05000000000000000000" pitchFamily="2" charset="2"/>
              <a:buChar char="Ø"/>
            </a:pPr>
            <a:r>
              <a:rPr lang="en-US" sz="1700" dirty="0" smtClean="0"/>
              <a:t>Arthur &amp; D.W. </a:t>
            </a:r>
            <a:r>
              <a:rPr lang="en-US" sz="1700" dirty="0"/>
              <a:t>Clean Up: </a:t>
            </a:r>
            <a:r>
              <a:rPr lang="en-US" sz="1700" dirty="0">
                <a:hlinkClick r:id="rId10"/>
              </a:rPr>
              <a:t>https://</a:t>
            </a:r>
            <a:r>
              <a:rPr lang="en-US" sz="1700" dirty="0" smtClean="0">
                <a:hlinkClick r:id="rId10"/>
              </a:rPr>
              <a:t>www.youtube.com/watch?v=441jHUWaRZ8</a:t>
            </a:r>
            <a:r>
              <a:rPr lang="en-US" sz="1700" dirty="0" smtClean="0"/>
              <a:t> </a:t>
            </a:r>
            <a:endParaRPr lang="en-US" sz="1700" dirty="0"/>
          </a:p>
          <a:p>
            <a:pPr marL="0" indent="0">
              <a:buNone/>
            </a:pPr>
            <a:endParaRPr lang="en-US" sz="2000" dirty="0" smtClean="0"/>
          </a:p>
          <a:p>
            <a:endParaRPr lang="en-US" dirty="0" smtClean="0"/>
          </a:p>
        </p:txBody>
      </p:sp>
    </p:spTree>
    <p:extLst>
      <p:ext uri="{BB962C8B-B14F-4D97-AF65-F5344CB8AC3E}">
        <p14:creationId xmlns:p14="http://schemas.microsoft.com/office/powerpoint/2010/main" val="28234222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77168331"/>
              </p:ext>
            </p:extLst>
          </p:nvPr>
        </p:nvGraphicFramePr>
        <p:xfrm>
          <a:off x="2" y="0"/>
          <a:ext cx="9143998" cy="6400797"/>
        </p:xfrm>
        <a:graphic>
          <a:graphicData uri="http://schemas.openxmlformats.org/drawingml/2006/table">
            <a:tbl>
              <a:tblPr firstRow="1" bandRow="1">
                <a:tableStyleId>{5C22544A-7EE6-4342-B048-85BDC9FD1C3A}</a:tableStyleId>
              </a:tblPr>
              <a:tblGrid>
                <a:gridCol w="380998"/>
                <a:gridCol w="990600"/>
                <a:gridCol w="1554480"/>
                <a:gridCol w="1569720"/>
                <a:gridCol w="1539240"/>
                <a:gridCol w="1554480"/>
                <a:gridCol w="1554480"/>
              </a:tblGrid>
              <a:tr h="503433">
                <a:tc>
                  <a:txBody>
                    <a:bodyPr/>
                    <a:lstStyle/>
                    <a:p>
                      <a:endParaRPr lang="en-US" dirty="0"/>
                    </a:p>
                  </a:txBody>
                  <a:tcPr>
                    <a:lnB w="12700" cap="flat" cmpd="sng" algn="ctr">
                      <a:noFill/>
                      <a:prstDash val="solid"/>
                      <a:round/>
                      <a:headEnd type="none" w="med" len="med"/>
                      <a:tailEnd type="none" w="med" len="med"/>
                    </a:lnB>
                  </a:tcPr>
                </a:tc>
                <a:tc>
                  <a:txBody>
                    <a:bodyPr/>
                    <a:lstStyle/>
                    <a:p>
                      <a:pPr algn="ctr"/>
                      <a:r>
                        <a:rPr lang="en-US" dirty="0" smtClean="0"/>
                        <a:t>Subject</a:t>
                      </a:r>
                      <a:endParaRPr lang="en-US" dirty="0"/>
                    </a:p>
                  </a:txBody>
                  <a:tcPr anchor="ctr">
                    <a:lnB w="12700" cap="flat" cmpd="sng" algn="ctr">
                      <a:noFill/>
                      <a:prstDash val="solid"/>
                      <a:round/>
                      <a:headEnd type="none" w="med" len="med"/>
                      <a:tailEnd type="none" w="med" len="med"/>
                    </a:lnB>
                  </a:tcPr>
                </a:tc>
                <a:tc>
                  <a:txBody>
                    <a:bodyPr/>
                    <a:lstStyle/>
                    <a:p>
                      <a:pPr algn="ctr"/>
                      <a:r>
                        <a:rPr lang="en-US" dirty="0" smtClean="0"/>
                        <a:t>Mon.</a:t>
                      </a:r>
                      <a:endParaRPr lang="en-US" dirty="0"/>
                    </a:p>
                  </a:txBody>
                  <a:tcPr anchor="ctr">
                    <a:lnB w="12700" cap="flat" cmpd="sng" algn="ctr">
                      <a:noFill/>
                      <a:prstDash val="solid"/>
                      <a:round/>
                      <a:headEnd type="none" w="med" len="med"/>
                      <a:tailEnd type="none" w="med" len="med"/>
                    </a:lnB>
                  </a:tcPr>
                </a:tc>
                <a:tc>
                  <a:txBody>
                    <a:bodyPr/>
                    <a:lstStyle/>
                    <a:p>
                      <a:pPr algn="ctr"/>
                      <a:r>
                        <a:rPr lang="en-US" dirty="0" smtClean="0"/>
                        <a:t>Tues.</a:t>
                      </a:r>
                      <a:endParaRPr lang="en-US" dirty="0"/>
                    </a:p>
                  </a:txBody>
                  <a:tcPr anchor="ctr">
                    <a:lnB w="12700" cap="flat" cmpd="sng" algn="ctr">
                      <a:noFill/>
                      <a:prstDash val="solid"/>
                      <a:round/>
                      <a:headEnd type="none" w="med" len="med"/>
                      <a:tailEnd type="none" w="med" len="med"/>
                    </a:lnB>
                  </a:tcPr>
                </a:tc>
                <a:tc>
                  <a:txBody>
                    <a:bodyPr/>
                    <a:lstStyle/>
                    <a:p>
                      <a:pPr algn="ctr"/>
                      <a:r>
                        <a:rPr lang="en-US" dirty="0" smtClean="0"/>
                        <a:t>Wed.</a:t>
                      </a:r>
                      <a:endParaRPr lang="en-US" dirty="0"/>
                    </a:p>
                  </a:txBody>
                  <a:tcPr anchor="ctr">
                    <a:lnB w="12700" cap="flat" cmpd="sng" algn="ctr">
                      <a:noFill/>
                      <a:prstDash val="solid"/>
                      <a:round/>
                      <a:headEnd type="none" w="med" len="med"/>
                      <a:tailEnd type="none" w="med" len="med"/>
                    </a:lnB>
                  </a:tcPr>
                </a:tc>
                <a:tc>
                  <a:txBody>
                    <a:bodyPr/>
                    <a:lstStyle/>
                    <a:p>
                      <a:pPr algn="ctr"/>
                      <a:r>
                        <a:rPr lang="en-US" dirty="0" smtClean="0"/>
                        <a:t>Thurs.</a:t>
                      </a:r>
                      <a:endParaRPr lang="en-US" dirty="0"/>
                    </a:p>
                  </a:txBody>
                  <a:tcPr anchor="ctr">
                    <a:lnB w="12700" cap="flat" cmpd="sng" algn="ctr">
                      <a:noFill/>
                      <a:prstDash val="solid"/>
                      <a:round/>
                      <a:headEnd type="none" w="med" len="med"/>
                      <a:tailEnd type="none" w="med" len="med"/>
                    </a:lnB>
                  </a:tcPr>
                </a:tc>
                <a:tc>
                  <a:txBody>
                    <a:bodyPr/>
                    <a:lstStyle/>
                    <a:p>
                      <a:pPr algn="ctr"/>
                      <a:r>
                        <a:rPr lang="en-US" dirty="0" smtClean="0"/>
                        <a:t>Fri.</a:t>
                      </a:r>
                      <a:endParaRPr lang="en-US" dirty="0"/>
                    </a:p>
                  </a:txBody>
                  <a:tcPr anchor="ctr">
                    <a:lnB w="12700" cap="flat" cmpd="sng" algn="ctr">
                      <a:noFill/>
                      <a:prstDash val="solid"/>
                      <a:round/>
                      <a:headEnd type="none" w="med" len="med"/>
                      <a:tailEnd type="none" w="med" len="med"/>
                    </a:lnB>
                  </a:tcPr>
                </a:tc>
              </a:tr>
              <a:tr h="982894">
                <a:tc rowSpan="3">
                  <a:txBody>
                    <a:bodyPr/>
                    <a:lstStyle/>
                    <a:p>
                      <a:pPr algn="ctr"/>
                      <a:r>
                        <a:rPr lang="en-US" dirty="0" smtClean="0"/>
                        <a:t>Morning</a:t>
                      </a:r>
                      <a:endParaRPr lang="en-US" dirty="0"/>
                    </a:p>
                  </a:txBody>
                  <a:tcPr vert="vert270"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dirty="0" smtClean="0"/>
                        <a:t>Language Arts</a:t>
                      </a:r>
                      <a:endParaRPr lang="en-US" sz="1600" b="1" dirty="0"/>
                    </a:p>
                  </a:txBody>
                  <a:tcPr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tcPr>
                </a:tc>
                <a:tc>
                  <a:txBody>
                    <a:bodyPr/>
                    <a:lstStyle/>
                    <a:p>
                      <a:pPr algn="ctr"/>
                      <a:r>
                        <a:rPr lang="en-US" sz="1200" dirty="0" smtClean="0"/>
                        <a:t>“Arthur’s Reading Tips” and “Dad’s Super</a:t>
                      </a:r>
                      <a:r>
                        <a:rPr lang="en-US" sz="1200" baseline="0" dirty="0" smtClean="0"/>
                        <a:t> Snack” Activities</a:t>
                      </a:r>
                      <a:endParaRPr lang="en-US" sz="1200" dirty="0"/>
                    </a:p>
                  </a:txBody>
                  <a:tcPr anchor="ctr">
                    <a:lnT w="12700" cap="flat" cmpd="sng" algn="ctr">
                      <a:noFill/>
                      <a:prstDash val="solid"/>
                      <a:round/>
                      <a:headEnd type="none" w="med" len="med"/>
                      <a:tailEnd type="none" w="med" len="med"/>
                    </a:lnT>
                  </a:tcPr>
                </a:tc>
                <a:tc>
                  <a:txBody>
                    <a:bodyPr/>
                    <a:lstStyle/>
                    <a:p>
                      <a:pPr algn="ctr"/>
                      <a:r>
                        <a:rPr lang="en-US" sz="1200" dirty="0" smtClean="0"/>
                        <a:t>Begin</a:t>
                      </a:r>
                      <a:r>
                        <a:rPr lang="en-US" sz="1200" baseline="0" dirty="0" smtClean="0"/>
                        <a:t> personal connection and imaginative stories</a:t>
                      </a:r>
                      <a:endParaRPr lang="en-US" sz="1200" dirty="0"/>
                    </a:p>
                  </a:txBody>
                  <a:tcPr anchor="ctr">
                    <a:lnT w="12700" cap="flat" cmpd="sng" algn="ctr">
                      <a:noFill/>
                      <a:prstDash val="solid"/>
                      <a:round/>
                      <a:headEnd type="none" w="med" len="med"/>
                      <a:tailEnd type="none" w="med" len="med"/>
                    </a:lnT>
                  </a:tcPr>
                </a:tc>
                <a:tc>
                  <a:txBody>
                    <a:bodyPr/>
                    <a:lstStyle/>
                    <a:p>
                      <a:pPr algn="ctr"/>
                      <a:r>
                        <a:rPr lang="en-US" sz="1200" baseline="0" dirty="0" smtClean="0"/>
                        <a:t>President </a:t>
                      </a:r>
                      <a:r>
                        <a:rPr lang="en-US" sz="1200" baseline="0" dirty="0" smtClean="0"/>
                        <a:t>poems and letters</a:t>
                      </a:r>
                    </a:p>
                    <a:p>
                      <a:pPr algn="ctr"/>
                      <a:r>
                        <a:rPr lang="en-US" sz="1200" baseline="0" dirty="0" smtClean="0"/>
                        <a:t>*begin poetry contest</a:t>
                      </a:r>
                    </a:p>
                    <a:p>
                      <a:pPr algn="ctr"/>
                      <a:endParaRPr lang="en-US" sz="1200" dirty="0"/>
                    </a:p>
                  </a:txBody>
                  <a:tcPr anchor="ctr">
                    <a:lnT w="12700" cap="flat" cmpd="sng" algn="ctr">
                      <a:noFill/>
                      <a:prstDash val="solid"/>
                      <a:round/>
                      <a:headEnd type="none" w="med" len="med"/>
                      <a:tailEnd type="none" w="med" len="med"/>
                    </a:lnT>
                  </a:tcPr>
                </a:tc>
                <a:tc>
                  <a:txBody>
                    <a:bodyPr/>
                    <a:lstStyle/>
                    <a:p>
                      <a:pPr algn="ctr"/>
                      <a:r>
                        <a:rPr lang="en-US" sz="1200" dirty="0" smtClean="0"/>
                        <a:t>Introduce Pen-Pals</a:t>
                      </a:r>
                      <a:endParaRPr lang="en-US" sz="1200" dirty="0"/>
                    </a:p>
                  </a:txBody>
                  <a:tcPr anchor="ctr">
                    <a:lnT w="12700" cap="flat" cmpd="sng" algn="ctr">
                      <a:noFill/>
                      <a:prstDash val="solid"/>
                      <a:round/>
                      <a:headEnd type="none" w="med" len="med"/>
                      <a:tailEnd type="none" w="med" len="med"/>
                    </a:lnT>
                  </a:tcPr>
                </a:tc>
                <a:tc>
                  <a:txBody>
                    <a:bodyPr/>
                    <a:lstStyle/>
                    <a:p>
                      <a:pPr algn="ctr"/>
                      <a:r>
                        <a:rPr lang="en-US" sz="1200" dirty="0" smtClean="0"/>
                        <a:t>“Say it with Feeling</a:t>
                      </a:r>
                      <a:r>
                        <a:rPr lang="en-US" sz="1200" smtClean="0"/>
                        <a:t>!” activity</a:t>
                      </a:r>
                      <a:endParaRPr lang="en-US" sz="1200" dirty="0"/>
                    </a:p>
                  </a:txBody>
                  <a:tcPr anchor="ctr">
                    <a:lnT w="12700" cap="flat" cmpd="sng" algn="ctr">
                      <a:noFill/>
                      <a:prstDash val="solid"/>
                      <a:round/>
                      <a:headEnd type="none" w="med" len="med"/>
                      <a:tailEnd type="none" w="med" len="med"/>
                    </a:lnT>
                  </a:tcPr>
                </a:tc>
              </a:tr>
              <a:tr h="982894">
                <a:tc vMerge="1">
                  <a:txBody>
                    <a:bodyPr/>
                    <a:lstStyle/>
                    <a:p>
                      <a:endParaRPr lang="en-US" dirty="0"/>
                    </a:p>
                  </a:txBody>
                  <a:tcPr/>
                </a:tc>
                <a:tc>
                  <a:txBody>
                    <a:bodyPr/>
                    <a:lstStyle/>
                    <a:p>
                      <a:pPr algn="ctr"/>
                      <a:r>
                        <a:rPr lang="en-US" sz="1600" b="1" dirty="0" smtClean="0"/>
                        <a:t>Art</a:t>
                      </a:r>
                      <a:r>
                        <a:rPr lang="en-US" sz="1600" b="1" baseline="0" dirty="0" smtClean="0"/>
                        <a:t> &amp; </a:t>
                      </a:r>
                      <a:r>
                        <a:rPr lang="en-US" sz="1600" b="1" dirty="0" smtClean="0"/>
                        <a:t>Music</a:t>
                      </a:r>
                      <a:endParaRPr lang="en-US" sz="1600" b="1" dirty="0"/>
                    </a:p>
                  </a:txBody>
                  <a:tcPr anchor="ctr">
                    <a:lnL w="12700" cap="flat" cmpd="sng" algn="ctr">
                      <a:solidFill>
                        <a:schemeClr val="tx1"/>
                      </a:solidFill>
                      <a:prstDash val="solid"/>
                      <a:round/>
                      <a:headEnd type="none" w="med" len="med"/>
                      <a:tailEnd type="none" w="med" len="med"/>
                    </a:lnL>
                  </a:tcPr>
                </a:tc>
                <a:tc>
                  <a:txBody>
                    <a:bodyPr/>
                    <a:lstStyle/>
                    <a:p>
                      <a:pPr algn="ctr"/>
                      <a:r>
                        <a:rPr lang="en-US" sz="1200" dirty="0" smtClean="0"/>
                        <a:t>Students</a:t>
                      </a:r>
                      <a:r>
                        <a:rPr lang="en-US" sz="1200" baseline="0" dirty="0" smtClean="0"/>
                        <a:t> show &amp; tell their instruments for the Jamboree</a:t>
                      </a:r>
                      <a:endParaRPr lang="en-US" sz="1200" dirty="0"/>
                    </a:p>
                  </a:txBody>
                  <a:tcPr anchor="ctr"/>
                </a:tc>
                <a:tc>
                  <a:txBody>
                    <a:bodyPr/>
                    <a:lstStyle/>
                    <a:p>
                      <a:pPr algn="ctr"/>
                      <a:r>
                        <a:rPr lang="en-US" sz="1200" dirty="0" smtClean="0"/>
                        <a:t>Draw to the Music activity</a:t>
                      </a:r>
                      <a:endParaRPr lang="en-US" sz="1200" dirty="0"/>
                    </a:p>
                  </a:txBody>
                  <a:tcPr anchor="ctr"/>
                </a:tc>
                <a:tc>
                  <a:txBody>
                    <a:bodyPr/>
                    <a:lstStyle/>
                    <a:p>
                      <a:pPr algn="ctr"/>
                      <a:r>
                        <a:rPr lang="en-US" sz="1200" dirty="0" smtClean="0"/>
                        <a:t>Assist</a:t>
                      </a:r>
                      <a:r>
                        <a:rPr lang="en-US" sz="1200" baseline="0" dirty="0" smtClean="0"/>
                        <a:t> students in beginning the illustrations of stories</a:t>
                      </a:r>
                      <a:endParaRPr lang="en-US" sz="1200" dirty="0"/>
                    </a:p>
                  </a:txBody>
                  <a:tcPr anchor="ctr"/>
                </a:tc>
                <a:tc>
                  <a:txBody>
                    <a:bodyPr/>
                    <a:lstStyle/>
                    <a:p>
                      <a:pPr algn="ctr"/>
                      <a:r>
                        <a:rPr lang="en-US" sz="1200" dirty="0" smtClean="0"/>
                        <a:t>Illustrations</a:t>
                      </a:r>
                      <a:endParaRPr lang="en-US" sz="1200" dirty="0"/>
                    </a:p>
                  </a:txBody>
                  <a:tcPr anchor="ctr"/>
                </a:tc>
                <a:tc>
                  <a:txBody>
                    <a:bodyPr/>
                    <a:lstStyle/>
                    <a:p>
                      <a:pPr algn="ctr"/>
                      <a:r>
                        <a:rPr lang="en-US" sz="1200" dirty="0" smtClean="0"/>
                        <a:t>Volunteers</a:t>
                      </a:r>
                      <a:r>
                        <a:rPr lang="en-US" sz="1200" baseline="0" dirty="0" smtClean="0"/>
                        <a:t> to p</a:t>
                      </a:r>
                      <a:r>
                        <a:rPr lang="en-US" sz="1200" dirty="0" smtClean="0"/>
                        <a:t>resent both</a:t>
                      </a:r>
                      <a:r>
                        <a:rPr lang="en-US" sz="1200" baseline="0" dirty="0" smtClean="0"/>
                        <a:t> finished stories</a:t>
                      </a:r>
                      <a:endParaRPr lang="en-US" sz="1200" dirty="0"/>
                    </a:p>
                  </a:txBody>
                  <a:tcPr anchor="ctr"/>
                </a:tc>
              </a:tr>
              <a:tr h="982894">
                <a:tc vMerge="1">
                  <a:txBody>
                    <a:bodyPr/>
                    <a:lstStyle/>
                    <a:p>
                      <a:endParaRPr lang="en-US" dirty="0"/>
                    </a:p>
                  </a:txBody>
                  <a:tcPr/>
                </a:tc>
                <a:tc>
                  <a:txBody>
                    <a:bodyPr/>
                    <a:lstStyle/>
                    <a:p>
                      <a:pPr algn="ctr"/>
                      <a:r>
                        <a:rPr lang="en-US" sz="1600" b="1" dirty="0" smtClean="0"/>
                        <a:t>P.E.</a:t>
                      </a:r>
                      <a:endParaRPr lang="en-US" sz="1600" b="1" dirty="0"/>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sz="1200" dirty="0" smtClean="0"/>
                        <a:t>Students participate</a:t>
                      </a:r>
                      <a:r>
                        <a:rPr lang="en-US" sz="1200" baseline="0" dirty="0" smtClean="0"/>
                        <a:t> in the Music Jamboree march</a:t>
                      </a:r>
                      <a:endParaRPr lang="en-US" sz="1200" dirty="0"/>
                    </a:p>
                  </a:txBody>
                  <a:tcPr anchor="ctr">
                    <a:lnB w="12700" cap="flat" cmpd="sng" algn="ctr">
                      <a:solidFill>
                        <a:schemeClr val="tx1"/>
                      </a:solidFill>
                      <a:prstDash val="solid"/>
                      <a:round/>
                      <a:headEnd type="none" w="med" len="med"/>
                      <a:tailEnd type="none" w="med" len="med"/>
                    </a:lnB>
                  </a:tcPr>
                </a:tc>
                <a:tc>
                  <a:txBody>
                    <a:bodyPr/>
                    <a:lstStyle/>
                    <a:p>
                      <a:pPr algn="ctr"/>
                      <a:r>
                        <a:rPr lang="en-US" sz="1200" dirty="0" smtClean="0"/>
                        <a:t>Bowling</a:t>
                      </a:r>
                      <a:endParaRPr lang="en-US" sz="1200" dirty="0"/>
                    </a:p>
                  </a:txBody>
                  <a:tcPr anchor="ctr">
                    <a:lnB w="12700" cap="flat" cmpd="sng" algn="ctr">
                      <a:solidFill>
                        <a:schemeClr val="tx1"/>
                      </a:solidFill>
                      <a:prstDash val="solid"/>
                      <a:round/>
                      <a:headEnd type="none" w="med" len="med"/>
                      <a:tailEnd type="none" w="med" len="med"/>
                    </a:lnB>
                  </a:tcPr>
                </a:tc>
                <a:tc>
                  <a:txBody>
                    <a:bodyPr/>
                    <a:lstStyle/>
                    <a:p>
                      <a:pPr algn="ctr"/>
                      <a:r>
                        <a:rPr lang="en-US" sz="1200" dirty="0" smtClean="0"/>
                        <a:t>Home Olympics</a:t>
                      </a:r>
                      <a:endParaRPr lang="en-US" sz="1200" dirty="0"/>
                    </a:p>
                  </a:txBody>
                  <a:tcPr anchor="ctr">
                    <a:lnB w="12700" cap="flat" cmpd="sng" algn="ctr">
                      <a:solidFill>
                        <a:schemeClr val="tx1"/>
                      </a:solidFill>
                      <a:prstDash val="solid"/>
                      <a:round/>
                      <a:headEnd type="none" w="med" len="med"/>
                      <a:tailEnd type="none" w="med" len="med"/>
                    </a:lnB>
                  </a:tcPr>
                </a:tc>
                <a:tc>
                  <a:txBody>
                    <a:bodyPr/>
                    <a:lstStyle/>
                    <a:p>
                      <a:pPr algn="ctr"/>
                      <a:r>
                        <a:rPr lang="en-US" sz="1200" dirty="0" smtClean="0"/>
                        <a:t>Field trip to Post Office</a:t>
                      </a:r>
                      <a:r>
                        <a:rPr lang="en-US" sz="1200" baseline="0" dirty="0" smtClean="0"/>
                        <a:t> &amp; walking tour of a mailperson’s route</a:t>
                      </a:r>
                      <a:endParaRPr lang="en-US" sz="1200" dirty="0"/>
                    </a:p>
                  </a:txBody>
                  <a:tcPr anchor="ctr">
                    <a:lnB w="12700" cap="flat" cmpd="sng" algn="ctr">
                      <a:solidFill>
                        <a:schemeClr val="tx1"/>
                      </a:solidFill>
                      <a:prstDash val="solid"/>
                      <a:round/>
                      <a:headEnd type="none" w="med" len="med"/>
                      <a:tailEnd type="none" w="med" len="med"/>
                    </a:lnB>
                  </a:tcPr>
                </a:tc>
                <a:tc>
                  <a:txBody>
                    <a:bodyPr/>
                    <a:lstStyle/>
                    <a:p>
                      <a:pPr algn="ctr"/>
                      <a:r>
                        <a:rPr lang="en-US" sz="1200" dirty="0" smtClean="0"/>
                        <a:t>Soccer</a:t>
                      </a:r>
                      <a:endParaRPr lang="en-US" sz="1200" dirty="0"/>
                    </a:p>
                  </a:txBody>
                  <a:tcPr anchor="ctr">
                    <a:lnB w="12700" cap="flat" cmpd="sng" algn="ctr">
                      <a:solidFill>
                        <a:schemeClr val="tx1"/>
                      </a:solidFill>
                      <a:prstDash val="solid"/>
                      <a:round/>
                      <a:headEnd type="none" w="med" len="med"/>
                      <a:tailEnd type="none" w="med" len="med"/>
                    </a:lnB>
                  </a:tcPr>
                </a:tc>
              </a:tr>
              <a:tr h="982894">
                <a:tc rowSpan="3">
                  <a:txBody>
                    <a:bodyPr/>
                    <a:lstStyle/>
                    <a:p>
                      <a:pPr algn="ctr"/>
                      <a:r>
                        <a:rPr lang="en-US" dirty="0" smtClean="0"/>
                        <a:t>Afternoon</a:t>
                      </a:r>
                      <a:endParaRPr lang="en-US" dirty="0"/>
                    </a:p>
                  </a:txBody>
                  <a:tcPr vert="vert27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1600" b="1" dirty="0" smtClean="0"/>
                        <a:t>Math</a:t>
                      </a:r>
                      <a:endParaRPr lang="en-US" sz="1600"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sz="1200" dirty="0" err="1" smtClean="0"/>
                        <a:t>Mancala</a:t>
                      </a:r>
                      <a:r>
                        <a:rPr lang="en-US" sz="1200" dirty="0" smtClean="0"/>
                        <a:t> activity</a:t>
                      </a:r>
                      <a:endParaRPr lang="en-US" sz="1200" dirty="0"/>
                    </a:p>
                  </a:txBody>
                  <a:tcPr anchor="ctr">
                    <a:lnT w="12700" cap="flat" cmpd="sng" algn="ctr">
                      <a:solidFill>
                        <a:schemeClr val="tx1"/>
                      </a:solidFill>
                      <a:prstDash val="solid"/>
                      <a:round/>
                      <a:headEnd type="none" w="med" len="med"/>
                      <a:tailEnd type="none" w="med" len="med"/>
                    </a:lnT>
                  </a:tcPr>
                </a:tc>
                <a:tc>
                  <a:txBody>
                    <a:bodyPr/>
                    <a:lstStyle/>
                    <a:p>
                      <a:pPr algn="ctr"/>
                      <a:r>
                        <a:rPr lang="en-US" sz="1200" dirty="0" smtClean="0"/>
                        <a:t>Instruction</a:t>
                      </a:r>
                      <a:r>
                        <a:rPr lang="en-US" sz="1200" baseline="0" dirty="0" smtClean="0"/>
                        <a:t> on statistics and research for burrower stats</a:t>
                      </a:r>
                      <a:endParaRPr lang="en-US" sz="1200" dirty="0"/>
                    </a:p>
                  </a:txBody>
                  <a:tcPr anchor="ctr">
                    <a:lnT w="12700" cap="flat" cmpd="sng" algn="ctr">
                      <a:solidFill>
                        <a:schemeClr val="tx1"/>
                      </a:solidFill>
                      <a:prstDash val="solid"/>
                      <a:round/>
                      <a:headEnd type="none" w="med" len="med"/>
                      <a:tailEnd type="none" w="med" len="med"/>
                    </a:lnT>
                  </a:tcPr>
                </a:tc>
                <a:tc>
                  <a:txBody>
                    <a:bodyPr/>
                    <a:lstStyle/>
                    <a:p>
                      <a:pPr algn="ctr"/>
                      <a:r>
                        <a:rPr lang="en-US" sz="1200" dirty="0" smtClean="0"/>
                        <a:t>Jelly</a:t>
                      </a:r>
                      <a:r>
                        <a:rPr lang="en-US" sz="1200" baseline="0" dirty="0" smtClean="0"/>
                        <a:t> Bean Math!</a:t>
                      </a:r>
                      <a:endParaRPr lang="en-US" sz="1200" dirty="0"/>
                    </a:p>
                  </a:txBody>
                  <a:tcPr anchor="ctr">
                    <a:lnT w="12700" cap="flat" cmpd="sng" algn="ctr">
                      <a:solidFill>
                        <a:schemeClr val="tx1"/>
                      </a:solidFill>
                      <a:prstDash val="solid"/>
                      <a:round/>
                      <a:headEnd type="none" w="med" len="med"/>
                      <a:tailEnd type="none" w="med" len="med"/>
                    </a:lnT>
                  </a:tcPr>
                </a:tc>
                <a:tc>
                  <a:txBody>
                    <a:bodyPr/>
                    <a:lstStyle/>
                    <a:p>
                      <a:pPr algn="ctr"/>
                      <a:r>
                        <a:rPr lang="en-US" sz="1200" dirty="0" smtClean="0"/>
                        <a:t>Collecting</a:t>
                      </a:r>
                      <a:r>
                        <a:rPr lang="en-US" sz="1200" baseline="0" dirty="0" smtClean="0"/>
                        <a:t> and assessing votes from class </a:t>
                      </a:r>
                      <a:r>
                        <a:rPr lang="en-US" sz="1200" baseline="0" dirty="0" smtClean="0"/>
                        <a:t>Presidential </a:t>
                      </a:r>
                      <a:r>
                        <a:rPr lang="en-US" sz="1200" baseline="0" dirty="0" smtClean="0"/>
                        <a:t>election.</a:t>
                      </a:r>
                      <a:endParaRPr lang="en-US" sz="1200" dirty="0"/>
                    </a:p>
                  </a:txBody>
                  <a:tcPr anchor="ctr">
                    <a:lnT w="12700" cap="flat" cmpd="sng" algn="ctr">
                      <a:solidFill>
                        <a:schemeClr val="tx1"/>
                      </a:solidFill>
                      <a:prstDash val="solid"/>
                      <a:round/>
                      <a:headEnd type="none" w="med" len="med"/>
                      <a:tailEnd type="none" w="med" len="med"/>
                    </a:lnT>
                  </a:tcPr>
                </a:tc>
                <a:tc>
                  <a:txBody>
                    <a:bodyPr/>
                    <a:lstStyle/>
                    <a:p>
                      <a:pPr algn="ctr"/>
                      <a:r>
                        <a:rPr lang="en-US" sz="1200" dirty="0" smtClean="0"/>
                        <a:t>Collecting</a:t>
                      </a:r>
                      <a:r>
                        <a:rPr lang="en-US" sz="1200" baseline="0" dirty="0" smtClean="0"/>
                        <a:t> and assessing votes for favorite </a:t>
                      </a:r>
                      <a:r>
                        <a:rPr lang="en-US" sz="1200" i="1" baseline="0" dirty="0" smtClean="0"/>
                        <a:t>Arthur</a:t>
                      </a:r>
                      <a:r>
                        <a:rPr lang="en-US" sz="1200" i="0" baseline="0" dirty="0" smtClean="0"/>
                        <a:t> book</a:t>
                      </a:r>
                      <a:endParaRPr lang="en-US" sz="1200" dirty="0"/>
                    </a:p>
                  </a:txBody>
                  <a:tcPr anchor="ctr">
                    <a:lnT w="12700" cap="flat" cmpd="sng" algn="ctr">
                      <a:solidFill>
                        <a:schemeClr val="tx1"/>
                      </a:solidFill>
                      <a:prstDash val="solid"/>
                      <a:round/>
                      <a:headEnd type="none" w="med" len="med"/>
                      <a:tailEnd type="none" w="med" len="med"/>
                    </a:lnT>
                  </a:tcPr>
                </a:tc>
              </a:tr>
              <a:tr h="982894">
                <a:tc vMerge="1">
                  <a:txBody>
                    <a:bodyPr/>
                    <a:lstStyle/>
                    <a:p>
                      <a:endParaRPr lang="en-US" dirty="0"/>
                    </a:p>
                  </a:txBody>
                  <a:tcPr/>
                </a:tc>
                <a:tc>
                  <a:txBody>
                    <a:bodyPr/>
                    <a:lstStyle/>
                    <a:p>
                      <a:pPr algn="ctr"/>
                      <a:r>
                        <a:rPr lang="en-US" sz="1600" b="1" dirty="0" smtClean="0"/>
                        <a:t>Science</a:t>
                      </a:r>
                      <a:endParaRPr lang="en-US" sz="1600" b="1" dirty="0"/>
                    </a:p>
                  </a:txBody>
                  <a:tcPr anchor="ctr">
                    <a:lnL w="12700" cap="flat" cmpd="sng" algn="ctr">
                      <a:solidFill>
                        <a:schemeClr val="tx1"/>
                      </a:solidFill>
                      <a:prstDash val="solid"/>
                      <a:round/>
                      <a:headEnd type="none" w="med" len="med"/>
                      <a:tailEnd type="none" w="med" len="med"/>
                    </a:lnL>
                  </a:tcPr>
                </a:tc>
                <a:tc>
                  <a:txBody>
                    <a:bodyPr/>
                    <a:lstStyle/>
                    <a:p>
                      <a:pPr algn="ctr"/>
                      <a:r>
                        <a:rPr lang="en-US" sz="1200" dirty="0" smtClean="0"/>
                        <a:t>Begin burrower</a:t>
                      </a:r>
                      <a:r>
                        <a:rPr lang="en-US" sz="1200" baseline="0" dirty="0" smtClean="0"/>
                        <a:t> animal family research project</a:t>
                      </a:r>
                      <a:endParaRPr lang="en-US" sz="1200" dirty="0"/>
                    </a:p>
                  </a:txBody>
                  <a:tcPr anchor="ctr"/>
                </a:tc>
                <a:tc>
                  <a:txBody>
                    <a:bodyPr/>
                    <a:lstStyle/>
                    <a:p>
                      <a:pPr algn="ctr"/>
                      <a:r>
                        <a:rPr lang="en-US" sz="1200" dirty="0" smtClean="0"/>
                        <a:t>Continue/finish</a:t>
                      </a:r>
                      <a:r>
                        <a:rPr lang="en-US" sz="1200" baseline="0" dirty="0" smtClean="0"/>
                        <a:t> burrower research </a:t>
                      </a:r>
                      <a:endParaRPr lang="en-US" sz="1200" dirty="0"/>
                    </a:p>
                  </a:txBody>
                  <a:tcPr anchor="ctr"/>
                </a:tc>
                <a:tc>
                  <a:txBody>
                    <a:bodyPr/>
                    <a:lstStyle/>
                    <a:p>
                      <a:pPr algn="ctr"/>
                      <a:r>
                        <a:rPr lang="en-US" sz="1200" dirty="0" smtClean="0"/>
                        <a:t>Science Fair</a:t>
                      </a:r>
                      <a:r>
                        <a:rPr lang="en-US" sz="1200" baseline="0" dirty="0" smtClean="0"/>
                        <a:t> about burrowers</a:t>
                      </a:r>
                      <a:endParaRPr lang="en-US"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Solar</a:t>
                      </a:r>
                      <a:r>
                        <a:rPr lang="en-US" sz="1200" baseline="0" dirty="0" smtClean="0"/>
                        <a:t> System project</a:t>
                      </a:r>
                      <a:endParaRPr lang="en-US" sz="1200" dirty="0" smtClean="0"/>
                    </a:p>
                    <a:p>
                      <a:pPr algn="ctr"/>
                      <a:endParaRPr lang="en-US"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“1, 2, 3…LIFT!” Along with</a:t>
                      </a:r>
                      <a:r>
                        <a:rPr lang="en-US" sz="1200" baseline="0" dirty="0" smtClean="0"/>
                        <a:t> “swimming raisin” experiment</a:t>
                      </a:r>
                      <a:endParaRPr lang="en-US" sz="1200" dirty="0" smtClean="0"/>
                    </a:p>
                    <a:p>
                      <a:pPr algn="ctr"/>
                      <a:endParaRPr lang="en-US" sz="1200" dirty="0"/>
                    </a:p>
                  </a:txBody>
                  <a:tcPr anchor="ctr"/>
                </a:tc>
              </a:tr>
              <a:tr h="982894">
                <a:tc vMerge="1">
                  <a:txBody>
                    <a:bodyPr/>
                    <a:lstStyle/>
                    <a:p>
                      <a:endParaRPr lang="en-US" dirty="0"/>
                    </a:p>
                  </a:txBody>
                  <a:tcPr/>
                </a:tc>
                <a:tc>
                  <a:txBody>
                    <a:bodyPr/>
                    <a:lstStyle/>
                    <a:p>
                      <a:pPr algn="ctr"/>
                      <a:r>
                        <a:rPr lang="en-US" sz="1600" b="1" dirty="0" smtClean="0"/>
                        <a:t>Social Studies</a:t>
                      </a:r>
                      <a:endParaRPr lang="en-US" sz="1600" b="1" dirty="0"/>
                    </a:p>
                  </a:txBody>
                  <a:tcPr anchor="ctr">
                    <a:lnL w="12700" cap="flat" cmpd="sng" algn="ctr">
                      <a:solidFill>
                        <a:schemeClr val="tx1"/>
                      </a:solidFill>
                      <a:prstDash val="solid"/>
                      <a:round/>
                      <a:headEnd type="none" w="med" len="med"/>
                      <a:tailEnd type="none" w="med" len="med"/>
                    </a:lnL>
                  </a:tcPr>
                </a:tc>
                <a:tc>
                  <a:txBody>
                    <a:bodyPr/>
                    <a:lstStyle/>
                    <a:p>
                      <a:pPr algn="ctr"/>
                      <a:r>
                        <a:rPr lang="en-US" sz="1200" dirty="0" smtClean="0"/>
                        <a:t>Communication</a:t>
                      </a:r>
                      <a:r>
                        <a:rPr lang="en-US" sz="1200" baseline="0" dirty="0" smtClean="0"/>
                        <a:t> Adventure</a:t>
                      </a:r>
                      <a:endParaRPr lang="en-US" sz="1200" dirty="0"/>
                    </a:p>
                  </a:txBody>
                  <a:tcPr anchor="ctr"/>
                </a:tc>
                <a:tc>
                  <a:txBody>
                    <a:bodyPr/>
                    <a:lstStyle/>
                    <a:p>
                      <a:pPr algn="ctr"/>
                      <a:r>
                        <a:rPr lang="en-US" sz="1200" i="1" dirty="0" smtClean="0"/>
                        <a:t>Arthur Meets the </a:t>
                      </a:r>
                      <a:r>
                        <a:rPr lang="en-US" sz="1200" i="1" dirty="0" smtClean="0"/>
                        <a:t>President</a:t>
                      </a:r>
                      <a:r>
                        <a:rPr lang="en-US" sz="1200" i="0" baseline="0" dirty="0" smtClean="0"/>
                        <a:t> </a:t>
                      </a:r>
                      <a:r>
                        <a:rPr lang="en-US" sz="1200" i="0" baseline="0" dirty="0" smtClean="0"/>
                        <a:t>– begin instruction on </a:t>
                      </a:r>
                      <a:r>
                        <a:rPr lang="en-US" sz="1200" i="0" baseline="0" dirty="0" smtClean="0"/>
                        <a:t>Presidential </a:t>
                      </a:r>
                      <a:r>
                        <a:rPr lang="en-US" sz="1200" i="0" baseline="0" dirty="0" smtClean="0"/>
                        <a:t>role-play</a:t>
                      </a:r>
                      <a:endParaRPr lang="en-US" sz="1200" i="1" dirty="0"/>
                    </a:p>
                  </a:txBody>
                  <a:tcPr anchor="ctr"/>
                </a:tc>
                <a:tc>
                  <a:txBody>
                    <a:bodyPr/>
                    <a:lstStyle/>
                    <a:p>
                      <a:pPr algn="ctr"/>
                      <a:r>
                        <a:rPr lang="en-US" sz="1200" dirty="0" smtClean="0"/>
                        <a:t>Presidential </a:t>
                      </a:r>
                      <a:r>
                        <a:rPr lang="en-US" sz="1200" dirty="0" smtClean="0"/>
                        <a:t>role-play.</a:t>
                      </a:r>
                      <a:endParaRPr lang="en-US" sz="1200" dirty="0"/>
                    </a:p>
                  </a:txBody>
                  <a:tcPr anchor="ctr"/>
                </a:tc>
                <a:tc>
                  <a:txBody>
                    <a:bodyPr/>
                    <a:lstStyle/>
                    <a:p>
                      <a:pPr algn="ctr"/>
                      <a:r>
                        <a:rPr lang="en-US" sz="1200" dirty="0" smtClean="0"/>
                        <a:t>Writing</a:t>
                      </a:r>
                      <a:r>
                        <a:rPr lang="en-US" sz="1200" baseline="0" dirty="0" smtClean="0"/>
                        <a:t> letter to the </a:t>
                      </a:r>
                      <a:r>
                        <a:rPr lang="en-US" sz="1200" baseline="0" dirty="0" smtClean="0"/>
                        <a:t>President </a:t>
                      </a:r>
                      <a:endParaRPr lang="en-US" sz="1200" dirty="0"/>
                    </a:p>
                  </a:txBody>
                  <a:tcPr anchor="ctr"/>
                </a:tc>
                <a:tc>
                  <a:txBody>
                    <a:bodyPr/>
                    <a:lstStyle/>
                    <a:p>
                      <a:pPr algn="ctr"/>
                      <a:r>
                        <a:rPr lang="en-US" sz="1200" smtClean="0"/>
                        <a:t>Arthur unit wrap-up and connections made</a:t>
                      </a:r>
                      <a:endParaRPr lang="en-US" sz="1200" dirty="0"/>
                    </a:p>
                  </a:txBody>
                  <a:tcPr anchor="ctr"/>
                </a:tc>
              </a:tr>
            </a:tbl>
          </a:graphicData>
        </a:graphic>
      </p:graphicFrame>
    </p:spTree>
    <p:extLst>
      <p:ext uri="{BB962C8B-B14F-4D97-AF65-F5344CB8AC3E}">
        <p14:creationId xmlns:p14="http://schemas.microsoft.com/office/powerpoint/2010/main" val="2875543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3" y="0"/>
            <a:ext cx="7543800" cy="899161"/>
          </a:xfrm>
        </p:spPr>
        <p:txBody>
          <a:bodyPr/>
          <a:lstStyle/>
          <a:p>
            <a:r>
              <a:rPr lang="en-US" dirty="0" smtClean="0"/>
              <a:t>Assessments</a:t>
            </a:r>
            <a:endParaRPr lang="en-US" dirty="0"/>
          </a:p>
        </p:txBody>
      </p:sp>
      <p:sp>
        <p:nvSpPr>
          <p:cNvPr id="4" name="Rectangle 3"/>
          <p:cNvSpPr/>
          <p:nvPr/>
        </p:nvSpPr>
        <p:spPr>
          <a:xfrm>
            <a:off x="838200" y="1600200"/>
            <a:ext cx="7620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228600" y="914400"/>
            <a:ext cx="8915400" cy="5334000"/>
          </a:xfrm>
        </p:spPr>
        <p:txBody>
          <a:bodyPr>
            <a:normAutofit fontScale="85000" lnSpcReduction="20000"/>
          </a:bodyPr>
          <a:lstStyle/>
          <a:p>
            <a:pPr>
              <a:buFont typeface="Wingdings" panose="05000000000000000000" pitchFamily="2" charset="2"/>
              <a:buChar char="§"/>
            </a:pPr>
            <a:r>
              <a:rPr lang="en-US" sz="2000" dirty="0" smtClean="0"/>
              <a:t>Poetry Numerical Score Sheet to assess the poetry contest entries</a:t>
            </a:r>
          </a:p>
          <a:p>
            <a:pPr>
              <a:buFont typeface="Wingdings" panose="05000000000000000000" pitchFamily="2" charset="2"/>
              <a:buChar char="§"/>
            </a:pPr>
            <a:r>
              <a:rPr lang="en-US" sz="2000" dirty="0" smtClean="0"/>
              <a:t>Checkpoints throughout the research process for burrower </a:t>
            </a:r>
            <a:r>
              <a:rPr lang="en-US" sz="2000" dirty="0" smtClean="0"/>
              <a:t>animals. Including a rubric for the final report.</a:t>
            </a:r>
            <a:endParaRPr lang="en-US" sz="2000" dirty="0" smtClean="0"/>
          </a:p>
          <a:p>
            <a:pPr>
              <a:buFont typeface="Wingdings" panose="05000000000000000000" pitchFamily="2" charset="2"/>
              <a:buChar char="§"/>
            </a:pPr>
            <a:r>
              <a:rPr lang="en-US" dirty="0" smtClean="0"/>
              <a:t>A checklist for the imaginative story, </a:t>
            </a:r>
            <a:r>
              <a:rPr lang="en-US" dirty="0" smtClean="0"/>
              <a:t>movable solar </a:t>
            </a:r>
            <a:r>
              <a:rPr lang="en-US" dirty="0" smtClean="0"/>
              <a:t>system, etc.</a:t>
            </a:r>
            <a:endParaRPr lang="en-US" dirty="0" smtClean="0"/>
          </a:p>
          <a:p>
            <a:pPr>
              <a:buFont typeface="Wingdings" panose="05000000000000000000" pitchFamily="2" charset="2"/>
              <a:buChar char="§"/>
            </a:pPr>
            <a:r>
              <a:rPr lang="en-US" sz="2000" dirty="0" smtClean="0"/>
              <a:t>Ability to work together as a team in the Lifting </a:t>
            </a:r>
            <a:r>
              <a:rPr lang="en-US" sz="2000" dirty="0" smtClean="0"/>
              <a:t>activity, </a:t>
            </a:r>
            <a:r>
              <a:rPr lang="en-US" sz="2000" dirty="0" smtClean="0"/>
              <a:t>Home Olympics</a:t>
            </a:r>
            <a:r>
              <a:rPr lang="en-US" sz="2000" dirty="0" smtClean="0"/>
              <a:t>, etc.</a:t>
            </a:r>
          </a:p>
          <a:p>
            <a:pPr>
              <a:buFont typeface="Wingdings" panose="05000000000000000000" pitchFamily="2" charset="2"/>
              <a:buChar char="§"/>
            </a:pPr>
            <a:r>
              <a:rPr lang="en-US" dirty="0" smtClean="0"/>
              <a:t>Science group assessment.</a:t>
            </a:r>
            <a:endParaRPr lang="en-US" sz="2000" dirty="0" smtClean="0"/>
          </a:p>
          <a:p>
            <a:pPr>
              <a:buFont typeface="Wingdings" panose="05000000000000000000" pitchFamily="2" charset="2"/>
              <a:buChar char="§"/>
            </a:pPr>
            <a:r>
              <a:rPr lang="en-US" dirty="0" smtClean="0"/>
              <a:t>Ability to follow directions for projects such as jelly bean graph, </a:t>
            </a:r>
            <a:r>
              <a:rPr lang="en-US" dirty="0" smtClean="0"/>
              <a:t>voting. Including an accuracy checklist.</a:t>
            </a:r>
            <a:endParaRPr lang="en-US" dirty="0"/>
          </a:p>
          <a:p>
            <a:pPr>
              <a:buFont typeface="Wingdings" panose="05000000000000000000" pitchFamily="2" charset="2"/>
              <a:buChar char="§"/>
            </a:pPr>
            <a:r>
              <a:rPr lang="en-US" sz="2000" dirty="0" smtClean="0"/>
              <a:t>For older students</a:t>
            </a:r>
            <a:r>
              <a:rPr lang="en-US" sz="2000" dirty="0" smtClean="0"/>
              <a:t>, guide and take notes during a peer conference.</a:t>
            </a:r>
            <a:endParaRPr lang="en-US" sz="2000" dirty="0" smtClean="0"/>
          </a:p>
          <a:p>
            <a:pPr>
              <a:buFont typeface="Wingdings" panose="05000000000000000000" pitchFamily="2" charset="2"/>
              <a:buChar char="§"/>
            </a:pPr>
            <a:r>
              <a:rPr lang="en-US" dirty="0" smtClean="0"/>
              <a:t>Check list for </a:t>
            </a:r>
            <a:r>
              <a:rPr lang="en-US" dirty="0" smtClean="0"/>
              <a:t>understanding of skills and movements needed for </a:t>
            </a:r>
            <a:r>
              <a:rPr lang="en-US" dirty="0" smtClean="0"/>
              <a:t>soccer (i.e., a PE skills test).</a:t>
            </a:r>
            <a:endParaRPr lang="en-US" dirty="0" smtClean="0"/>
          </a:p>
          <a:p>
            <a:pPr>
              <a:buFont typeface="Wingdings" panose="05000000000000000000" pitchFamily="2" charset="2"/>
              <a:buChar char="§"/>
            </a:pPr>
            <a:r>
              <a:rPr lang="en-US" sz="2000" dirty="0" smtClean="0"/>
              <a:t>Students can verbalize an understanding of the importance of individual identity</a:t>
            </a:r>
          </a:p>
          <a:p>
            <a:pPr>
              <a:buFont typeface="Wingdings" panose="05000000000000000000" pitchFamily="2" charset="2"/>
              <a:buChar char="§"/>
            </a:pPr>
            <a:r>
              <a:rPr lang="en-US" dirty="0" smtClean="0"/>
              <a:t>Demonstrate understanding of a text through discussion as well as projects such as recipe-making and journaling the book </a:t>
            </a:r>
            <a:r>
              <a:rPr lang="en-US" dirty="0" smtClean="0"/>
              <a:t>critique</a:t>
            </a:r>
          </a:p>
          <a:p>
            <a:pPr>
              <a:buFont typeface="Wingdings" panose="05000000000000000000" pitchFamily="2" charset="2"/>
              <a:buChar char="§"/>
            </a:pPr>
            <a:r>
              <a:rPr lang="en-US" dirty="0" smtClean="0"/>
              <a:t>6+1 Writing Trait Assessment</a:t>
            </a:r>
          </a:p>
          <a:p>
            <a:pPr>
              <a:buFont typeface="Wingdings" panose="05000000000000000000" pitchFamily="2" charset="2"/>
              <a:buChar char="§"/>
            </a:pPr>
            <a:r>
              <a:rPr lang="en-US" dirty="0" smtClean="0"/>
              <a:t>Summative assessment: What did the students learn about the characters, themes, and settings of Arthur the Aardvark?</a:t>
            </a:r>
            <a:endParaRPr lang="en-US" dirty="0" smtClean="0"/>
          </a:p>
          <a:p>
            <a:pPr>
              <a:buFont typeface="Wingdings" panose="05000000000000000000" pitchFamily="2" charset="2"/>
              <a:buChar char="§"/>
            </a:pPr>
            <a:endParaRPr lang="en-US" sz="2000" dirty="0" smtClean="0"/>
          </a:p>
          <a:p>
            <a:pPr>
              <a:buFont typeface="Wingdings" panose="05000000000000000000" pitchFamily="2" charset="2"/>
              <a:buChar char="§"/>
            </a:pPr>
            <a:endParaRPr lang="en-US" sz="2000" dirty="0" smtClean="0"/>
          </a:p>
          <a:p>
            <a:endParaRPr lang="en-US" sz="2000" dirty="0" smtClean="0"/>
          </a:p>
          <a:p>
            <a:endParaRPr lang="en-US" sz="2000" dirty="0" smtClean="0"/>
          </a:p>
          <a:p>
            <a:endParaRPr lang="en-US" sz="2000" dirty="0" smtClean="0"/>
          </a:p>
          <a:p>
            <a:endParaRPr lang="en-US" sz="2000" dirty="0"/>
          </a:p>
        </p:txBody>
      </p:sp>
    </p:spTree>
    <p:extLst>
      <p:ext uri="{BB962C8B-B14F-4D97-AF65-F5344CB8AC3E}">
        <p14:creationId xmlns:p14="http://schemas.microsoft.com/office/powerpoint/2010/main" val="3480071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6604"/>
            <a:ext cx="8382000" cy="1450757"/>
          </a:xfrm>
        </p:spPr>
        <p:txBody>
          <a:bodyPr/>
          <a:lstStyle/>
          <a:p>
            <a:pPr algn="ctr"/>
            <a:r>
              <a:rPr lang="en-US" dirty="0" smtClean="0"/>
              <a:t>Literature Selection – Nonfiction</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i="1" dirty="0" smtClean="0"/>
              <a:t>Smart About the </a:t>
            </a:r>
            <a:r>
              <a:rPr lang="en-US" i="1" dirty="0" smtClean="0"/>
              <a:t>Presidents </a:t>
            </a:r>
            <a:r>
              <a:rPr lang="en-US" i="1" dirty="0" smtClean="0"/>
              <a:t>(Smart About History) </a:t>
            </a:r>
            <a:r>
              <a:rPr lang="en-US" dirty="0" smtClean="0"/>
              <a:t>by John </a:t>
            </a:r>
            <a:r>
              <a:rPr lang="en-US" dirty="0" err="1" smtClean="0"/>
              <a:t>Buller</a:t>
            </a:r>
            <a:endParaRPr lang="en-US" dirty="0" smtClean="0"/>
          </a:p>
          <a:p>
            <a:pPr>
              <a:buFont typeface="Wingdings" panose="05000000000000000000" pitchFamily="2" charset="2"/>
              <a:buChar char="§"/>
            </a:pPr>
            <a:r>
              <a:rPr lang="en-US" i="1" dirty="0" smtClean="0"/>
              <a:t>Kids Meet the </a:t>
            </a:r>
            <a:r>
              <a:rPr lang="en-US" i="1" dirty="0" smtClean="0"/>
              <a:t>Presidents</a:t>
            </a:r>
            <a:r>
              <a:rPr lang="en-US" dirty="0" smtClean="0"/>
              <a:t> </a:t>
            </a:r>
            <a:r>
              <a:rPr lang="en-US" dirty="0" smtClean="0"/>
              <a:t>by Paul </a:t>
            </a:r>
            <a:r>
              <a:rPr lang="en-US" dirty="0" err="1" smtClean="0"/>
              <a:t>Rodhe</a:t>
            </a:r>
            <a:endParaRPr lang="en-US" dirty="0" smtClean="0"/>
          </a:p>
          <a:p>
            <a:pPr>
              <a:buFont typeface="Wingdings" panose="05000000000000000000" pitchFamily="2" charset="2"/>
              <a:buChar char="§"/>
            </a:pPr>
            <a:r>
              <a:rPr lang="en-US" i="1" dirty="0" smtClean="0"/>
              <a:t>Aardvarks </a:t>
            </a:r>
            <a:r>
              <a:rPr lang="en-US" dirty="0" smtClean="0"/>
              <a:t>by Megan </a:t>
            </a:r>
            <a:r>
              <a:rPr lang="en-US" dirty="0" err="1" smtClean="0"/>
              <a:t>Borgert-Spaniol</a:t>
            </a:r>
            <a:endParaRPr lang="en-US" dirty="0" smtClean="0"/>
          </a:p>
          <a:p>
            <a:pPr>
              <a:buFont typeface="Wingdings" panose="05000000000000000000" pitchFamily="2" charset="2"/>
              <a:buChar char="§"/>
            </a:pPr>
            <a:r>
              <a:rPr lang="en-US" i="1" dirty="0" smtClean="0"/>
              <a:t>Aardvarks/ </a:t>
            </a:r>
            <a:r>
              <a:rPr lang="en-US" i="1" dirty="0" err="1" smtClean="0"/>
              <a:t>Cerdos</a:t>
            </a:r>
            <a:r>
              <a:rPr lang="en-US" i="1" dirty="0" smtClean="0"/>
              <a:t> </a:t>
            </a:r>
            <a:r>
              <a:rPr lang="en-US" i="1" dirty="0" err="1" smtClean="0"/>
              <a:t>Hormigueros</a:t>
            </a:r>
            <a:r>
              <a:rPr lang="en-US" i="1" dirty="0" smtClean="0"/>
              <a:t> </a:t>
            </a:r>
            <a:r>
              <a:rPr lang="en-US" dirty="0" smtClean="0"/>
              <a:t>by Maddie Gibbs</a:t>
            </a:r>
          </a:p>
          <a:p>
            <a:pPr>
              <a:buFont typeface="Wingdings" panose="05000000000000000000" pitchFamily="2" charset="2"/>
              <a:buChar char="§"/>
            </a:pPr>
            <a:r>
              <a:rPr lang="en-US" i="1" dirty="0" smtClean="0"/>
              <a:t>The Story of the White House </a:t>
            </a:r>
            <a:r>
              <a:rPr lang="en-US" dirty="0" smtClean="0"/>
              <a:t>by Kate Waters</a:t>
            </a:r>
          </a:p>
          <a:p>
            <a:pPr>
              <a:buFont typeface="Wingdings" panose="05000000000000000000" pitchFamily="2" charset="2"/>
              <a:buChar char="§"/>
            </a:pPr>
            <a:r>
              <a:rPr lang="en-US" i="1" dirty="0" smtClean="0"/>
              <a:t>Space (Eye Wonder Series)  </a:t>
            </a:r>
            <a:r>
              <a:rPr lang="en-US" dirty="0" smtClean="0"/>
              <a:t>by Carole Stott</a:t>
            </a:r>
            <a:endParaRPr lang="en-US" i="1" dirty="0"/>
          </a:p>
        </p:txBody>
      </p:sp>
    </p:spTree>
    <p:extLst>
      <p:ext uri="{BB962C8B-B14F-4D97-AF65-F5344CB8AC3E}">
        <p14:creationId xmlns:p14="http://schemas.microsoft.com/office/powerpoint/2010/main" val="1323023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Unit Plan Summary</a:t>
            </a:r>
            <a:endParaRPr lang="en-US" dirty="0"/>
          </a:p>
        </p:txBody>
      </p:sp>
      <p:sp>
        <p:nvSpPr>
          <p:cNvPr id="3" name="Content Placeholder 2"/>
          <p:cNvSpPr>
            <a:spLocks noGrp="1"/>
          </p:cNvSpPr>
          <p:nvPr>
            <p:ph idx="1"/>
          </p:nvPr>
        </p:nvSpPr>
        <p:spPr/>
        <p:txBody>
          <a:bodyPr/>
          <a:lstStyle/>
          <a:p>
            <a:pPr marL="0" indent="0" algn="ctr">
              <a:buNone/>
            </a:pPr>
            <a:r>
              <a:rPr lang="en-US" dirty="0"/>
              <a:t>Through an integration of literature themes into all subject areas, both the teacher and the students get a chance to venture into the world of Arthur the Aardvark</a:t>
            </a:r>
            <a:r>
              <a:rPr lang="en-US" dirty="0" smtClean="0"/>
              <a:t>.  Students will participate in this week-long unit by contributing in class discussions, creating original works of art and writing, exploring the wide variety of activities drawn from the </a:t>
            </a:r>
            <a:r>
              <a:rPr lang="en-US" i="1" dirty="0" smtClean="0"/>
              <a:t>Arthur </a:t>
            </a:r>
            <a:r>
              <a:rPr lang="en-US" dirty="0" smtClean="0"/>
              <a:t>series, and more! They will also incorporate nonfiction themes in the research of the aardvark animal family and the US government and presidency.</a:t>
            </a:r>
            <a:endParaRPr lang="en-US" dirty="0"/>
          </a:p>
        </p:txBody>
      </p:sp>
    </p:spTree>
    <p:extLst>
      <p:ext uri="{BB962C8B-B14F-4D97-AF65-F5344CB8AC3E}">
        <p14:creationId xmlns:p14="http://schemas.microsoft.com/office/powerpoint/2010/main" val="1888093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152400"/>
            <a:ext cx="7543800" cy="822961"/>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dirty="0" smtClean="0"/>
              <a:t>Science</a:t>
            </a:r>
            <a:endParaRPr lang="en-US" dirty="0"/>
          </a:p>
        </p:txBody>
      </p:sp>
      <p:sp>
        <p:nvSpPr>
          <p:cNvPr id="3" name="Content Placeholder 2"/>
          <p:cNvSpPr txBox="1">
            <a:spLocks/>
          </p:cNvSpPr>
          <p:nvPr/>
        </p:nvSpPr>
        <p:spPr>
          <a:xfrm>
            <a:off x="152400" y="762000"/>
            <a:ext cx="8991600" cy="5562600"/>
          </a:xfrm>
          <a:prstGeom prst="rect">
            <a:avLst/>
          </a:prstGeom>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Wingdings" panose="05000000000000000000" pitchFamily="2" charset="2"/>
              <a:buChar char="§"/>
            </a:pPr>
            <a:r>
              <a:rPr lang="en-US" sz="2400" dirty="0" smtClean="0"/>
              <a:t>Standard:</a:t>
            </a:r>
          </a:p>
          <a:p>
            <a:pPr lvl="1"/>
            <a:r>
              <a:rPr lang="en-US" dirty="0" smtClean="0"/>
              <a:t>Standard 3: Students understand the basic concepts and principles of physical science (“1, 2, 3…Lift”).</a:t>
            </a:r>
          </a:p>
          <a:p>
            <a:pPr lvl="1"/>
            <a:r>
              <a:rPr lang="en-US" dirty="0" smtClean="0"/>
              <a:t>Standard 4: Students understand the basic concepts and principles of life science (burrower animal research).</a:t>
            </a:r>
          </a:p>
          <a:p>
            <a:pPr lvl="1"/>
            <a:r>
              <a:rPr lang="en-US" dirty="0" smtClean="0"/>
              <a:t>Standard 5: Students understand the basic concepts and principles of earth and space science (solar system).</a:t>
            </a:r>
          </a:p>
          <a:p>
            <a:pPr>
              <a:buFont typeface="Wingdings" panose="05000000000000000000" pitchFamily="2" charset="2"/>
              <a:buChar char="§"/>
            </a:pPr>
            <a:r>
              <a:rPr lang="en-US" sz="2400" dirty="0" smtClean="0"/>
              <a:t>Activities</a:t>
            </a:r>
          </a:p>
          <a:p>
            <a:pPr lvl="1"/>
            <a:r>
              <a:rPr lang="en-US" dirty="0" smtClean="0"/>
              <a:t>Students will research about the burrower animal family. The specific research will be on either a specific burrower animal, or a burrower insect (worm, etc.). They will present their research through the Science Fair method.</a:t>
            </a:r>
          </a:p>
          <a:p>
            <a:pPr lvl="1"/>
            <a:r>
              <a:rPr lang="en-US" dirty="0" smtClean="0"/>
              <a:t>Solar System: In </a:t>
            </a:r>
            <a:r>
              <a:rPr lang="en-US" i="1" dirty="0" smtClean="0"/>
              <a:t>Arthur’s Science Fair Trouble</a:t>
            </a:r>
            <a:r>
              <a:rPr lang="en-US" dirty="0" smtClean="0"/>
              <a:t>, Arthur uses his father’s old science fair project. Students put together a movable paper solar system.</a:t>
            </a:r>
          </a:p>
          <a:p>
            <a:pPr lvl="1"/>
            <a:r>
              <a:rPr lang="en-US" dirty="0" smtClean="0"/>
              <a:t>Heavy Lifting: the students will complete the activity, “1, 2, 3…LIFT!” where they will experiment with heavy lifting. Students try to lift a heavy basket by themselves and then try to lift the basket together. The second part of the experiment is to conduct the “swimming raisin” experiment where many bubbles , instead of one, will carry a raisin in the cup of vinegar. They will watch the episode “Arthur &amp; D.W. Clean Up” during snack and then perform the experiment</a:t>
            </a:r>
            <a:r>
              <a:rPr lang="en-US" dirty="0" smtClean="0"/>
              <a:t>.</a:t>
            </a:r>
            <a:endParaRPr lang="en-US" dirty="0"/>
          </a:p>
        </p:txBody>
      </p:sp>
    </p:spTree>
    <p:extLst>
      <p:ext uri="{BB962C8B-B14F-4D97-AF65-F5344CB8AC3E}">
        <p14:creationId xmlns:p14="http://schemas.microsoft.com/office/powerpoint/2010/main" val="1994176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7543800" cy="993557"/>
          </a:xfrm>
        </p:spPr>
        <p:txBody>
          <a:bodyPr/>
          <a:lstStyle/>
          <a:p>
            <a:r>
              <a:rPr lang="en-US" dirty="0" smtClean="0"/>
              <a:t>Mathematics</a:t>
            </a:r>
            <a:endParaRPr lang="en-US" dirty="0"/>
          </a:p>
        </p:txBody>
      </p:sp>
      <p:sp>
        <p:nvSpPr>
          <p:cNvPr id="4" name="Rectangle 3"/>
          <p:cNvSpPr/>
          <p:nvPr/>
        </p:nvSpPr>
        <p:spPr>
          <a:xfrm>
            <a:off x="838200" y="1600200"/>
            <a:ext cx="7620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2400" y="914400"/>
            <a:ext cx="8839200" cy="5410200"/>
          </a:xfrm>
        </p:spPr>
        <p:txBody>
          <a:bodyPr>
            <a:normAutofit fontScale="92500" lnSpcReduction="20000"/>
          </a:bodyPr>
          <a:lstStyle/>
          <a:p>
            <a:pPr>
              <a:buFont typeface="Wingdings" panose="05000000000000000000" pitchFamily="2" charset="2"/>
              <a:buChar char="§"/>
            </a:pPr>
            <a:r>
              <a:rPr lang="en-US" sz="2400" dirty="0" smtClean="0"/>
              <a:t>Standards:</a:t>
            </a:r>
          </a:p>
          <a:p>
            <a:pPr lvl="1"/>
            <a:r>
              <a:rPr lang="en-US" sz="2000" dirty="0" smtClean="0"/>
              <a:t>Kindergarten: Count to tell the number of objects (</a:t>
            </a:r>
            <a:r>
              <a:rPr lang="en-US" sz="2000" dirty="0" err="1" smtClean="0"/>
              <a:t>Mancala</a:t>
            </a:r>
            <a:r>
              <a:rPr lang="en-US" sz="2000" dirty="0" smtClean="0"/>
              <a:t>).</a:t>
            </a:r>
          </a:p>
          <a:p>
            <a:pPr lvl="1"/>
            <a:r>
              <a:rPr lang="en-US" sz="2000" dirty="0" smtClean="0"/>
              <a:t>First Grade: Represent and solve problems involving addition and subtraction (Jelly Bean Math!”).</a:t>
            </a:r>
          </a:p>
          <a:p>
            <a:pPr>
              <a:buFont typeface="Wingdings" panose="05000000000000000000" pitchFamily="2" charset="2"/>
              <a:buChar char="§"/>
            </a:pPr>
            <a:r>
              <a:rPr lang="en-US" sz="2400" dirty="0" smtClean="0"/>
              <a:t>Activities:</a:t>
            </a:r>
          </a:p>
          <a:p>
            <a:pPr lvl="1"/>
            <a:r>
              <a:rPr lang="en-US" sz="1800" dirty="0" smtClean="0"/>
              <a:t>Read </a:t>
            </a:r>
            <a:r>
              <a:rPr lang="en-US" sz="1800" i="1" dirty="0" smtClean="0"/>
              <a:t>Arthur Loses His Marbles</a:t>
            </a:r>
            <a:r>
              <a:rPr lang="en-US" sz="1800" dirty="0" smtClean="0"/>
              <a:t> and have students play </a:t>
            </a:r>
            <a:r>
              <a:rPr lang="en-US" sz="1800" dirty="0" err="1" smtClean="0"/>
              <a:t>Mancala</a:t>
            </a:r>
            <a:r>
              <a:rPr lang="en-US" sz="1800" dirty="0" smtClean="0"/>
              <a:t> the board game. </a:t>
            </a:r>
            <a:r>
              <a:rPr lang="en-US" dirty="0" smtClean="0"/>
              <a:t>To play, students have to try to get as many marbles into their dish as possible. Math is used as they have to count the marbles as they move them from one spot to another.</a:t>
            </a:r>
            <a:r>
              <a:rPr lang="en-US" sz="1800" dirty="0" smtClean="0"/>
              <a:t> The game can be played with the actual board </a:t>
            </a:r>
            <a:r>
              <a:rPr lang="en-US" dirty="0"/>
              <a:t>or online </a:t>
            </a:r>
            <a:r>
              <a:rPr lang="en-US" dirty="0" smtClean="0"/>
              <a:t>. This can be turned in to a tournament where the students who had the largest scores will face against each other.</a:t>
            </a:r>
            <a:endParaRPr lang="en-US" sz="1800" dirty="0" smtClean="0"/>
          </a:p>
          <a:p>
            <a:pPr lvl="1"/>
            <a:r>
              <a:rPr lang="en-US" sz="1800" dirty="0" smtClean="0"/>
              <a:t>After reading </a:t>
            </a:r>
            <a:r>
              <a:rPr lang="en-US" sz="1800" i="1" dirty="0" smtClean="0"/>
              <a:t>Arthur’s Jelly Beans</a:t>
            </a:r>
            <a:r>
              <a:rPr lang="en-US" sz="1800" dirty="0" smtClean="0"/>
              <a:t>, play “Jelly Bean Math!” The students will explore addition by creating their own math problems using various colored jellybeans in their baggies. They will also record the problems using symbols </a:t>
            </a:r>
            <a:r>
              <a:rPr lang="en-US" sz="1800" dirty="0"/>
              <a:t>or </a:t>
            </a:r>
            <a:r>
              <a:rPr lang="en-US" sz="1800" dirty="0" smtClean="0"/>
              <a:t>numbers. Another part of the Jelly Bean project will be sorting them into colors and creating a graph from the results. </a:t>
            </a:r>
          </a:p>
          <a:p>
            <a:pPr lvl="1"/>
            <a:r>
              <a:rPr lang="en-US" sz="1800" dirty="0" smtClean="0"/>
              <a:t>Voting: Towards the end of the unit, students will vote on which Arthur book has been their favorite so far. Together, the class will create a list of the books that have been read </a:t>
            </a:r>
            <a:r>
              <a:rPr lang="en-US" dirty="0" smtClean="0"/>
              <a:t>during the unit</a:t>
            </a:r>
            <a:r>
              <a:rPr lang="en-US" sz="1800" dirty="0" smtClean="0"/>
              <a:t>. They will copy the list and create their own graph. Each child will keep track of the votes and create the visual for the class vote.</a:t>
            </a:r>
          </a:p>
          <a:p>
            <a:pPr lvl="1"/>
            <a:r>
              <a:rPr lang="en-US" dirty="0" smtClean="0"/>
              <a:t>Students will </a:t>
            </a:r>
            <a:r>
              <a:rPr lang="en-US" dirty="0" smtClean="0"/>
              <a:t>read </a:t>
            </a:r>
            <a:r>
              <a:rPr lang="en-US" dirty="0" smtClean="0"/>
              <a:t>about and then find </a:t>
            </a:r>
            <a:r>
              <a:rPr lang="en-US" dirty="0" smtClean="0"/>
              <a:t>information</a:t>
            </a:r>
            <a:r>
              <a:rPr lang="en-US" dirty="0" smtClean="0"/>
              <a:t> </a:t>
            </a:r>
            <a:r>
              <a:rPr lang="en-US" dirty="0" smtClean="0"/>
              <a:t>relating to their burrower animal (see burrower research in Science</a:t>
            </a:r>
            <a:r>
              <a:rPr lang="en-US" dirty="0" smtClean="0"/>
              <a:t>). They will also create and illustrate trading cards with information about their animal.</a:t>
            </a:r>
          </a:p>
          <a:p>
            <a:pPr lvl="1"/>
            <a:r>
              <a:rPr lang="en-US" dirty="0" smtClean="0"/>
              <a:t>To go along with the recipe project in the “Dad’s Super Snack” activity, students will work with the measurements within their recipes. They will also compile a book of their favorite recipes.</a:t>
            </a:r>
            <a:endParaRPr lang="en-US" sz="1800" dirty="0" smtClean="0"/>
          </a:p>
          <a:p>
            <a:pPr lvl="1"/>
            <a:endParaRPr lang="en-US" sz="1800" dirty="0" smtClean="0"/>
          </a:p>
          <a:p>
            <a:pPr lvl="1"/>
            <a:endParaRPr lang="en-US" sz="1800" dirty="0"/>
          </a:p>
        </p:txBody>
      </p:sp>
    </p:spTree>
    <p:extLst>
      <p:ext uri="{BB962C8B-B14F-4D97-AF65-F5344CB8AC3E}">
        <p14:creationId xmlns:p14="http://schemas.microsoft.com/office/powerpoint/2010/main" val="895634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7543800" cy="822961"/>
          </a:xfrm>
        </p:spPr>
        <p:txBody>
          <a:bodyPr>
            <a:normAutofit/>
          </a:bodyPr>
          <a:lstStyle/>
          <a:p>
            <a:r>
              <a:rPr lang="en-US" dirty="0" smtClean="0"/>
              <a:t>Social Studies</a:t>
            </a:r>
            <a:endParaRPr lang="en-US" dirty="0"/>
          </a:p>
        </p:txBody>
      </p:sp>
      <p:sp>
        <p:nvSpPr>
          <p:cNvPr id="4" name="Rectangle 3"/>
          <p:cNvSpPr/>
          <p:nvPr/>
        </p:nvSpPr>
        <p:spPr>
          <a:xfrm>
            <a:off x="838200" y="1600200"/>
            <a:ext cx="7620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228600" y="914400"/>
            <a:ext cx="8610600" cy="5410200"/>
          </a:xfrm>
        </p:spPr>
        <p:txBody>
          <a:bodyPr>
            <a:normAutofit fontScale="85000" lnSpcReduction="20000"/>
          </a:bodyPr>
          <a:lstStyle/>
          <a:p>
            <a:pPr>
              <a:buFont typeface="Wingdings" panose="05000000000000000000" pitchFamily="2" charset="2"/>
              <a:buChar char="§"/>
            </a:pPr>
            <a:r>
              <a:rPr lang="en-US" sz="2400" dirty="0" smtClean="0"/>
              <a:t>Standards</a:t>
            </a:r>
          </a:p>
          <a:p>
            <a:pPr lvl="1"/>
            <a:r>
              <a:rPr lang="en-US" sz="2000" dirty="0" smtClean="0"/>
              <a:t>Standard 5: Students understand and apply concepts of geography.</a:t>
            </a:r>
          </a:p>
          <a:p>
            <a:pPr lvl="1"/>
            <a:r>
              <a:rPr lang="en-US" sz="2000" dirty="0" smtClean="0"/>
              <a:t>Standard 6: Students understand the importance of culture, individual identity, and group identity.</a:t>
            </a:r>
          </a:p>
          <a:p>
            <a:pPr>
              <a:buFont typeface="Wingdings" panose="05000000000000000000" pitchFamily="2" charset="2"/>
              <a:buChar char="§"/>
            </a:pPr>
            <a:r>
              <a:rPr lang="en-US" sz="2400" dirty="0" smtClean="0"/>
              <a:t>Activities</a:t>
            </a:r>
          </a:p>
          <a:p>
            <a:pPr lvl="1"/>
            <a:r>
              <a:rPr lang="en-US" sz="2000" dirty="0" smtClean="0"/>
              <a:t>“Communication Adventure”</a:t>
            </a:r>
          </a:p>
          <a:p>
            <a:pPr lvl="2">
              <a:buFont typeface="Arial" panose="020B0604020202020204" pitchFamily="34" charset="0"/>
              <a:buChar char="•"/>
            </a:pPr>
            <a:r>
              <a:rPr lang="en-US" sz="1600" dirty="0" smtClean="0"/>
              <a:t>Examine alternative ways of sending and receiving messages using  different senses. For example, have student help fill out a chart that has the five senses listed and along the side, the different situations such as: How do we know… when it’s safe to cross the street?; what’s for lunch?; how hot a cup of cocoa is?; if a friend is happy or sad?. Following this, the teacher asks, “If we could not see, hear, etc., would we still know the answer? And how?”</a:t>
            </a:r>
          </a:p>
          <a:p>
            <a:pPr lvl="2">
              <a:buFont typeface="Arial" panose="020B0604020202020204" pitchFamily="34" charset="0"/>
              <a:buChar char="•"/>
            </a:pPr>
            <a:r>
              <a:rPr lang="en-US" sz="1600" dirty="0" smtClean="0"/>
              <a:t>Blindness: Examine communication systems used by people who are blind and visually impaired, including Braille.</a:t>
            </a:r>
          </a:p>
          <a:p>
            <a:pPr lvl="2">
              <a:buFont typeface="Arial" panose="020B0604020202020204" pitchFamily="34" charset="0"/>
              <a:buChar char="•"/>
            </a:pPr>
            <a:r>
              <a:rPr lang="en-US" sz="1600" dirty="0" smtClean="0"/>
              <a:t>Deafness: Examine languages and tools used by people who are deaf and hard-of-hearing, including sign language.</a:t>
            </a:r>
          </a:p>
          <a:p>
            <a:pPr lvl="2">
              <a:buFont typeface="Arial" panose="020B0604020202020204" pitchFamily="34" charset="0"/>
              <a:buChar char="•"/>
            </a:pPr>
            <a:r>
              <a:rPr lang="en-US" sz="1600" dirty="0" smtClean="0"/>
              <a:t>Help children demonstrate what they have learned through reflection and participation  in group projects.</a:t>
            </a:r>
          </a:p>
          <a:p>
            <a:pPr lvl="2">
              <a:buFont typeface="Arial" panose="020B0604020202020204" pitchFamily="34" charset="0"/>
              <a:buChar char="•"/>
            </a:pPr>
            <a:r>
              <a:rPr lang="en-US" sz="1600" dirty="0" smtClean="0"/>
              <a:t>**Students could bring in a presenter that could demonstrate these differences.</a:t>
            </a:r>
          </a:p>
          <a:p>
            <a:pPr lvl="1"/>
            <a:r>
              <a:rPr lang="en-US" sz="2000" dirty="0" smtClean="0"/>
              <a:t>Read </a:t>
            </a:r>
            <a:r>
              <a:rPr lang="en-US" sz="2000" i="1" dirty="0" smtClean="0"/>
              <a:t>Arthur Meets the </a:t>
            </a:r>
            <a:r>
              <a:rPr lang="en-US" sz="2000" i="1" dirty="0" smtClean="0"/>
              <a:t>President</a:t>
            </a:r>
            <a:r>
              <a:rPr lang="en-US" sz="2000" dirty="0" smtClean="0"/>
              <a:t> </a:t>
            </a:r>
            <a:r>
              <a:rPr lang="en-US" sz="2000" dirty="0" smtClean="0"/>
              <a:t>and allow the students to individually read one of the nonfiction books about the </a:t>
            </a:r>
            <a:r>
              <a:rPr lang="en-US" sz="2000" dirty="0" smtClean="0"/>
              <a:t>President </a:t>
            </a:r>
            <a:r>
              <a:rPr lang="en-US" sz="2000" dirty="0" smtClean="0"/>
              <a:t>or the Whitehouse. </a:t>
            </a:r>
          </a:p>
          <a:p>
            <a:pPr lvl="2">
              <a:buFont typeface="Arial" panose="020B0604020202020204" pitchFamily="34" charset="0"/>
              <a:buChar char="•"/>
            </a:pPr>
            <a:r>
              <a:rPr lang="en-US" sz="1600" dirty="0" smtClean="0"/>
              <a:t>Students write </a:t>
            </a:r>
            <a:r>
              <a:rPr lang="en-US" sz="1600" dirty="0"/>
              <a:t>a letter to the </a:t>
            </a:r>
            <a:r>
              <a:rPr lang="en-US" sz="1600" dirty="0" smtClean="0"/>
              <a:t>President </a:t>
            </a:r>
            <a:r>
              <a:rPr lang="en-US" sz="1600" dirty="0"/>
              <a:t>and create an “If I Were </a:t>
            </a:r>
            <a:r>
              <a:rPr lang="en-US" sz="1600" dirty="0" smtClean="0"/>
              <a:t>(President)” </a:t>
            </a:r>
            <a:r>
              <a:rPr lang="en-US" sz="1600" dirty="0"/>
              <a:t>poem. Make copies of the poem and actually send them to the </a:t>
            </a:r>
            <a:r>
              <a:rPr lang="en-US" sz="1600" dirty="0" smtClean="0"/>
              <a:t>President. </a:t>
            </a:r>
            <a:endParaRPr lang="en-US" sz="1600" dirty="0" smtClean="0"/>
          </a:p>
          <a:p>
            <a:pPr lvl="2">
              <a:buFont typeface="Arial" panose="020B0604020202020204" pitchFamily="34" charset="0"/>
              <a:buChar char="•"/>
            </a:pPr>
            <a:r>
              <a:rPr lang="en-US" sz="1600" dirty="0" smtClean="0"/>
              <a:t>To further the activity: teach the students about the mailing process, take them on a field trip to the Post Office, have students follow a short walking route of the mailman/mail woman, and invite a mailman/mail woman to give a presentation to the class.</a:t>
            </a:r>
          </a:p>
          <a:p>
            <a:pPr lvl="2">
              <a:buFont typeface="Arial" panose="020B0604020202020204" pitchFamily="34" charset="0"/>
              <a:buChar char="•"/>
            </a:pPr>
            <a:r>
              <a:rPr lang="en-US" sz="1600" dirty="0" smtClean="0"/>
              <a:t>To take the experience to a step further for the older students, role-play a </a:t>
            </a:r>
            <a:r>
              <a:rPr lang="en-US" sz="1600" dirty="0" smtClean="0"/>
              <a:t>Presidential </a:t>
            </a:r>
            <a:r>
              <a:rPr lang="en-US" sz="1600" dirty="0" smtClean="0"/>
              <a:t>candidacy press conference, campaigning, and election. </a:t>
            </a:r>
          </a:p>
        </p:txBody>
      </p:sp>
    </p:spTree>
    <p:extLst>
      <p:ext uri="{BB962C8B-B14F-4D97-AF65-F5344CB8AC3E}">
        <p14:creationId xmlns:p14="http://schemas.microsoft.com/office/powerpoint/2010/main" val="1907478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886"/>
            <a:ext cx="7543800" cy="822961"/>
          </a:xfrm>
        </p:spPr>
        <p:txBody>
          <a:bodyPr/>
          <a:lstStyle/>
          <a:p>
            <a:r>
              <a:rPr lang="en-US" dirty="0" smtClean="0"/>
              <a:t>Music and Art</a:t>
            </a:r>
            <a:endParaRPr lang="en-US" dirty="0"/>
          </a:p>
        </p:txBody>
      </p:sp>
      <p:sp>
        <p:nvSpPr>
          <p:cNvPr id="4" name="Rectangle 3"/>
          <p:cNvSpPr/>
          <p:nvPr/>
        </p:nvSpPr>
        <p:spPr>
          <a:xfrm>
            <a:off x="838200" y="1600200"/>
            <a:ext cx="7620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228600" y="838200"/>
            <a:ext cx="8458200" cy="5334000"/>
          </a:xfrm>
        </p:spPr>
        <p:txBody>
          <a:bodyPr>
            <a:normAutofit/>
          </a:bodyPr>
          <a:lstStyle/>
          <a:p>
            <a:pPr>
              <a:buFont typeface="Wingdings" panose="05000000000000000000" pitchFamily="2" charset="2"/>
              <a:buChar char="§"/>
            </a:pPr>
            <a:r>
              <a:rPr lang="en-US" sz="2400" dirty="0" smtClean="0"/>
              <a:t>Standards:</a:t>
            </a:r>
          </a:p>
          <a:p>
            <a:pPr lvl="1"/>
            <a:r>
              <a:rPr lang="en-US" sz="2000" dirty="0" smtClean="0"/>
              <a:t>Music Standard 2: Students perform on instruments, alone and with others, a varied repertoire of music.</a:t>
            </a:r>
          </a:p>
          <a:p>
            <a:pPr lvl="1"/>
            <a:r>
              <a:rPr lang="en-US" sz="2000" dirty="0" smtClean="0"/>
              <a:t>Music Standard 6: Students listen to, analyze, and describe music.</a:t>
            </a:r>
          </a:p>
          <a:p>
            <a:pPr lvl="1"/>
            <a:r>
              <a:rPr lang="en-US" sz="2000" dirty="0" smtClean="0"/>
              <a:t>Art Standard 5: Students understand the characteristics and merit of one’s own work of art and the works of art of others.</a:t>
            </a:r>
          </a:p>
          <a:p>
            <a:pPr>
              <a:buFont typeface="Wingdings" panose="05000000000000000000" pitchFamily="2" charset="2"/>
              <a:buChar char="§"/>
            </a:pPr>
            <a:r>
              <a:rPr lang="en-US" sz="2400" dirty="0" smtClean="0"/>
              <a:t>Activities:</a:t>
            </a:r>
          </a:p>
          <a:p>
            <a:pPr lvl="1"/>
            <a:r>
              <a:rPr lang="en-US" sz="2000" dirty="0" smtClean="0"/>
              <a:t>“Arthur’s Music Jamboree” – making instruments out of items from home.</a:t>
            </a:r>
          </a:p>
          <a:p>
            <a:pPr lvl="1"/>
            <a:r>
              <a:rPr lang="en-US" sz="2000" i="1" dirty="0" smtClean="0"/>
              <a:t>Arthur Plays the Blues</a:t>
            </a:r>
            <a:r>
              <a:rPr lang="en-US" sz="2000" dirty="0" smtClean="0"/>
              <a:t> – students and teacher explore the Blues genre and “Draw to the Music,” an activity listed under the Music section on the Arthur webpage. In this activity, students are encouraged to create original works of art by letting the music move them.</a:t>
            </a:r>
          </a:p>
          <a:p>
            <a:pPr lvl="1"/>
            <a:r>
              <a:rPr lang="en-US" sz="2000" dirty="0" smtClean="0"/>
              <a:t>Assist with and instruct the students in their illustration of both their personal connection story and their “crazy” story (found in the following Writing slide).</a:t>
            </a:r>
            <a:endParaRPr lang="en-US" sz="2000" dirty="0"/>
          </a:p>
        </p:txBody>
      </p:sp>
    </p:spTree>
    <p:extLst>
      <p:ext uri="{BB962C8B-B14F-4D97-AF65-F5344CB8AC3E}">
        <p14:creationId xmlns:p14="http://schemas.microsoft.com/office/powerpoint/2010/main" val="13593805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543800" cy="822961"/>
          </a:xfrm>
        </p:spPr>
        <p:txBody>
          <a:bodyPr/>
          <a:lstStyle/>
          <a:p>
            <a:r>
              <a:rPr lang="en-US" dirty="0" smtClean="0"/>
              <a:t>Physical Education</a:t>
            </a:r>
            <a:endParaRPr lang="en-US" dirty="0"/>
          </a:p>
        </p:txBody>
      </p:sp>
      <p:sp>
        <p:nvSpPr>
          <p:cNvPr id="4" name="Rectangle 3"/>
          <p:cNvSpPr/>
          <p:nvPr/>
        </p:nvSpPr>
        <p:spPr>
          <a:xfrm>
            <a:off x="838200" y="1600200"/>
            <a:ext cx="7620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228600" y="1066800"/>
            <a:ext cx="8763000" cy="5105400"/>
          </a:xfrm>
        </p:spPr>
        <p:txBody>
          <a:bodyPr>
            <a:normAutofit/>
          </a:bodyPr>
          <a:lstStyle/>
          <a:p>
            <a:pPr>
              <a:buFont typeface="Wingdings" panose="05000000000000000000" pitchFamily="2" charset="2"/>
              <a:buChar char="§"/>
            </a:pPr>
            <a:r>
              <a:rPr lang="en-US" sz="2000" dirty="0" smtClean="0"/>
              <a:t>Standards:</a:t>
            </a:r>
          </a:p>
          <a:p>
            <a:pPr lvl="1"/>
            <a:r>
              <a:rPr lang="en-US" sz="1600" dirty="0" smtClean="0"/>
              <a:t>Standard 1: Students demonstrate motor skills and movement patterns needed to perform a variety of physical activities.</a:t>
            </a:r>
          </a:p>
          <a:p>
            <a:pPr lvl="1"/>
            <a:r>
              <a:rPr lang="en-US" sz="1600" dirty="0" smtClean="0"/>
              <a:t>Standard 5: Students exhibit responsible personal and social behavior in physical activity settings.</a:t>
            </a:r>
          </a:p>
          <a:p>
            <a:pPr>
              <a:buFont typeface="Wingdings" panose="05000000000000000000" pitchFamily="2" charset="2"/>
              <a:buChar char="§"/>
            </a:pPr>
            <a:r>
              <a:rPr lang="en-US" sz="2000" dirty="0" smtClean="0"/>
              <a:t>Activities:</a:t>
            </a:r>
          </a:p>
          <a:p>
            <a:pPr lvl="1"/>
            <a:r>
              <a:rPr lang="en-US" sz="1600" dirty="0" smtClean="0"/>
              <a:t>Soccer Lesson. In </a:t>
            </a:r>
            <a:r>
              <a:rPr lang="en-US" sz="1600" i="1" dirty="0" smtClean="0"/>
              <a:t>Arthur and the Best Coach Ever</a:t>
            </a:r>
            <a:r>
              <a:rPr lang="en-US" sz="1600" dirty="0" smtClean="0"/>
              <a:t>, readers take a look into Arthur’s soccer team, and so the activity will be playing soccer like Arthur.</a:t>
            </a:r>
          </a:p>
          <a:p>
            <a:pPr lvl="1"/>
            <a:r>
              <a:rPr lang="en-US" sz="1600" dirty="0" smtClean="0"/>
              <a:t>Bowling: with 10 empty, labeled milk cartons (quart or half), a ball, and a marker, children will hone counting and gross motor skills as well as explore how to respond when they spill something. Children “spill the milk” by knocking down the cartons with a roll of the ball. Instruct them to add up the numbers on the cartons they knocked over. When they spill the milk, they will communicate how to clean it up. Is it a small mess (one – three cartons) to clean by themselves? Or a big mess (up to ten) to clean together? Can bowl as a team and have a bowling tournament.</a:t>
            </a:r>
          </a:p>
          <a:p>
            <a:pPr lvl="1"/>
            <a:r>
              <a:rPr lang="en-US" sz="1600" dirty="0" smtClean="0"/>
              <a:t>After watching the 12-minute Arthur episode, “The Return of </a:t>
            </a:r>
            <a:r>
              <a:rPr lang="en-US" sz="1600" dirty="0"/>
              <a:t>the King” (</a:t>
            </a:r>
            <a:r>
              <a:rPr lang="en-US" sz="1600" dirty="0">
                <a:hlinkClick r:id="rId2"/>
              </a:rPr>
              <a:t>https://</a:t>
            </a:r>
            <a:r>
              <a:rPr lang="en-US" sz="1600" dirty="0" smtClean="0">
                <a:hlinkClick r:id="rId2"/>
              </a:rPr>
              <a:t>www.youtube.com/watch?v=NsdGk8sW7ac</a:t>
            </a:r>
            <a:r>
              <a:rPr lang="en-US" sz="1600" dirty="0" smtClean="0"/>
              <a:t>)  students will participate in “Home Olympics.” The activities include: Obstacle Course, Balloon Volleyball, Tumbling Tornadoes (students free-tumble around on a soft surface), Cross the Brook (students hop or run across the “brook” made out of two lines of tape),  and Cooperative Race (students link parts of their bodies together and run to a finish line).</a:t>
            </a:r>
          </a:p>
          <a:p>
            <a:pPr lvl="1"/>
            <a:endParaRPr lang="en-US" sz="1600" dirty="0"/>
          </a:p>
        </p:txBody>
      </p:sp>
    </p:spTree>
    <p:extLst>
      <p:ext uri="{BB962C8B-B14F-4D97-AF65-F5344CB8AC3E}">
        <p14:creationId xmlns:p14="http://schemas.microsoft.com/office/powerpoint/2010/main" val="4036036993"/>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1293</TotalTime>
  <Words>3357</Words>
  <Application>Microsoft Office PowerPoint</Application>
  <PresentationFormat>On-screen Show (4:3)</PresentationFormat>
  <Paragraphs>242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Retrospect</vt:lpstr>
      <vt:lpstr>Arthur the Aardvark  -Marc Brown- </vt:lpstr>
      <vt:lpstr>Literature Selection – Fiction</vt:lpstr>
      <vt:lpstr>Literature Selection – Nonfiction</vt:lpstr>
      <vt:lpstr>Unit Plan Summary</vt:lpstr>
      <vt:lpstr>PowerPoint Presentation</vt:lpstr>
      <vt:lpstr>Mathematics</vt:lpstr>
      <vt:lpstr>Social Studies</vt:lpstr>
      <vt:lpstr>Music and Art</vt:lpstr>
      <vt:lpstr>Physical Education</vt:lpstr>
      <vt:lpstr>Six Language Arts</vt:lpstr>
      <vt:lpstr>Reading</vt:lpstr>
      <vt:lpstr>Writing</vt:lpstr>
      <vt:lpstr>Speaking</vt:lpstr>
      <vt:lpstr>Listening</vt:lpstr>
      <vt:lpstr>Viewing</vt:lpstr>
      <vt:lpstr>Visually Representing</vt:lpstr>
      <vt:lpstr>Language Arts Strategies</vt:lpstr>
      <vt:lpstr>Grouping: Large-Group</vt:lpstr>
      <vt:lpstr>Grouping: Small-Group</vt:lpstr>
      <vt:lpstr>Grouping: Individual</vt:lpstr>
      <vt:lpstr>Technology Resources</vt:lpstr>
      <vt:lpstr>PowerPoint Presentation</vt:lpstr>
      <vt:lpstr>Assessments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EMiller</dc:creator>
  <cp:lastModifiedBy>EMiller</cp:lastModifiedBy>
  <cp:revision>72</cp:revision>
  <cp:lastPrinted>2014-11-11T06:35:46Z</cp:lastPrinted>
  <dcterms:created xsi:type="dcterms:W3CDTF">2014-10-26T20:01:43Z</dcterms:created>
  <dcterms:modified xsi:type="dcterms:W3CDTF">2014-12-14T05:32:29Z</dcterms:modified>
</cp:coreProperties>
</file>